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heme/themeOverride15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707" r:id="rId5"/>
  </p:sldMasterIdLst>
  <p:notesMasterIdLst>
    <p:notesMasterId r:id="rId80"/>
  </p:notesMasterIdLst>
  <p:handoutMasterIdLst>
    <p:handoutMasterId r:id="rId81"/>
  </p:handoutMasterIdLst>
  <p:sldIdLst>
    <p:sldId id="277" r:id="rId6"/>
    <p:sldId id="401" r:id="rId7"/>
    <p:sldId id="384" r:id="rId8"/>
    <p:sldId id="430" r:id="rId9"/>
    <p:sldId id="433" r:id="rId10"/>
    <p:sldId id="432" r:id="rId11"/>
    <p:sldId id="499" r:id="rId12"/>
    <p:sldId id="434" r:id="rId13"/>
    <p:sldId id="435" r:id="rId14"/>
    <p:sldId id="436" r:id="rId15"/>
    <p:sldId id="500" r:id="rId16"/>
    <p:sldId id="438" r:id="rId17"/>
    <p:sldId id="439" r:id="rId18"/>
    <p:sldId id="501" r:id="rId19"/>
    <p:sldId id="502" r:id="rId20"/>
    <p:sldId id="442" r:id="rId21"/>
    <p:sldId id="503" r:id="rId22"/>
    <p:sldId id="504" r:id="rId23"/>
    <p:sldId id="443" r:id="rId24"/>
    <p:sldId id="444" r:id="rId25"/>
    <p:sldId id="447" r:id="rId26"/>
    <p:sldId id="445" r:id="rId27"/>
    <p:sldId id="448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1" r:id="rId49"/>
    <p:sldId id="470" r:id="rId50"/>
    <p:sldId id="472" r:id="rId51"/>
    <p:sldId id="269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0" r:id="rId70"/>
    <p:sldId id="491" r:id="rId71"/>
    <p:sldId id="492" r:id="rId72"/>
    <p:sldId id="493" r:id="rId73"/>
    <p:sldId id="494" r:id="rId74"/>
    <p:sldId id="495" r:id="rId75"/>
    <p:sldId id="496" r:id="rId76"/>
    <p:sldId id="497" r:id="rId77"/>
    <p:sldId id="498" r:id="rId78"/>
    <p:sldId id="327" r:id="rId79"/>
  </p:sldIdLst>
  <p:sldSz cx="12192000" cy="6858000"/>
  <p:notesSz cx="6858000" cy="9144000"/>
  <p:embeddedFontLst>
    <p:embeddedFont>
      <p:font typeface="맑은 고딕" panose="020B0503020000020004" pitchFamily="34" charset="-127"/>
      <p:regular r:id="rId82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Poppins" panose="00000500000000000000" pitchFamily="2" charset="0"/>
      <p:regular r:id="rId93"/>
      <p:bold r:id="rId94"/>
      <p:italic r:id="rId95"/>
      <p:boldItalic r:id="rId96"/>
    </p:embeddedFont>
    <p:embeddedFont>
      <p:font typeface="Poppins Black" panose="00000A00000000000000" pitchFamily="2" charset="0"/>
      <p:bold r:id="rId97"/>
      <p:boldItalic r:id="rId98"/>
    </p:embeddedFont>
    <p:embeddedFont>
      <p:font typeface="Poppins ExtraLight" panose="00000300000000000000" pitchFamily="2" charset="0"/>
      <p:regular r:id="rId99"/>
      <p:italic r:id="rId1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7A"/>
    <a:srgbClr val="FFD27E"/>
    <a:srgbClr val="7700FC"/>
    <a:srgbClr val="FF4E68"/>
    <a:srgbClr val="FFFF99"/>
    <a:srgbClr val="33CC33"/>
    <a:srgbClr val="003300"/>
    <a:srgbClr val="FFFFCC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CEFB6-09AA-4B22-AE12-467DAB54E9F0}" v="2" dt="2023-02-26T20:36:23.799"/>
    <p1510:client id="{6C41BB59-3C8E-4D78-945D-3D3A859345B6}" v="58" dt="2023-02-25T11:07:34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6.fntdata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6.fntdata"/><Relationship Id="rId61" Type="http://schemas.openxmlformats.org/officeDocument/2006/relationships/slide" Target="slides/slide56.xml"/><Relationship Id="rId82" Type="http://schemas.openxmlformats.org/officeDocument/2006/relationships/font" Target="fonts/font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9.fntdata"/><Relationship Id="rId105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U STANCIOIU" userId="S::silviu.stancioiu@unibuc.ro::3e7f3e08-29e7-47fb-ad60-9a43067f085a" providerId="AD" clId="Web-{11CCEFB6-09AA-4B22-AE12-467DAB54E9F0}"/>
    <pc:docChg chg="sldOrd">
      <pc:chgData name="SILVIU STANCIOIU" userId="S::silviu.stancioiu@unibuc.ro::3e7f3e08-29e7-47fb-ad60-9a43067f085a" providerId="AD" clId="Web-{11CCEFB6-09AA-4B22-AE12-467DAB54E9F0}" dt="2023-02-26T20:36:23.799" v="1"/>
      <pc:docMkLst>
        <pc:docMk/>
      </pc:docMkLst>
      <pc:sldChg chg="ord">
        <pc:chgData name="SILVIU STANCIOIU" userId="S::silviu.stancioiu@unibuc.ro::3e7f3e08-29e7-47fb-ad60-9a43067f085a" providerId="AD" clId="Web-{11CCEFB6-09AA-4B22-AE12-467DAB54E9F0}" dt="2023-02-26T20:36:23.799" v="1"/>
        <pc:sldMkLst>
          <pc:docMk/>
          <pc:sldMk cId="0" sldId="3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11:1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1 925 24575,'3'0'0,"0"1"0,0 0 0,1 0 0,-1 0 0,0 0 0,0 1 0,0-1 0,-1 1 0,1-1 0,0 1 0,-1 0 0,1 0 0,-1 0 0,1 1 0,-1-1 0,0 1 0,0-1 0,2 4 0,32 55 0,-32-55 0,14 33 0,-1 1 0,-3 1 0,-1 0 0,-1 0 0,6 57 0,-5 10 0,-7-52 0,19 87 0,-20-125 0,0-1 0,1 0 0,1-1 0,1 0 0,0 0 0,1 0 0,0-1 0,2 0 0,13 15 0,1-5 0,1 0 0,1-2 0,43 28 0,97 50 0,-52-34 0,-69-40 0,2-2 0,0-3 0,1-2 0,1-1 0,91 19 0,-38-19 0,201 11 0,-91-10 0,-120-8 0,106-2 0,-168-13 0,-1-1 0,1-1 0,-1-2 0,0-1 0,0-2 0,37-17 0,17-5 0,770-212 0,-657 193 0,721-136 0,-541 120 0,-267 45 0,159-26 0,-128 24 0,-2-6 0,160-56 0,-280 79 0,94-30 0,202-95 0,-274 110 0,239-138 0,-244 135 0,0 0 0,-2-3 0,-1 0 0,-2-3 0,37-43 0,-31 22 0,31-58 0,36-49 0,19-21 0,-87 122 0,3 2 0,81-93 0,-99 128 0,1-2 0,37-30 0,-50 47 0,0 0 0,0 0 0,1 1 0,-1 0 0,1 0 0,0 1 0,0 1 0,15-4 0,1 1-1365,-3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56.0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24575,'1'0'0,"-1"-1"0,1 0 0,-1 1 0,1-1 0,0 1 0,-1-1 0,1 1 0,0 0 0,-1-1 0,1 1 0,0 0 0,-1-1 0,1 1 0,0 0 0,0 0 0,-1 0 0,1-1 0,0 1 0,0 0 0,-1 0 0,1 0 0,0 0 0,0 0 0,-1 1 0,1-1 0,0 0 0,0 0 0,-1 0 0,1 1 0,0-1 0,0 0 0,-1 1 0,2 0 0,26 8 0,-24-7 0,-1 1 0,0-1 0,1 0 0,-1 1 0,0 0 0,0-1 0,0 1 0,-1 0 0,1 1 0,-1-1 0,0 0 0,0 1 0,0-1 0,0 1 0,0 0 0,-1-1 0,1 1 0,-1 0 0,0 0 0,-1 0 0,1 0 0,-1 0 0,1 0 0,-1 0 0,0 0 0,-1 0 0,1 1 0,-1-1 0,0 0 0,0-1 0,0 1 0,0 0 0,-1 0 0,1 0 0,-1-1 0,0 1 0,0-1 0,0 1 0,-1-1 0,1 0 0,-1 0 0,0 0 0,0 0 0,-6 4 0,6-5-91,1 0 0,-1 0 0,1 1 0,-1-1 0,1 0 0,0 1 0,0 0 0,0-1 0,1 1 0,-1 0 0,1 0 0,-1 0 0,1 0 0,-1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1:08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52 142 24575,'1'-1'0,"0"0"0,0 1 0,-1-1 0,1 0 0,-1 0 0,1 0 0,-1 0 0,1 0 0,-1 1 0,1-1 0,-1 0 0,0 0 0,0 0 0,1 0 0,-1 0 0,0 0 0,0 0 0,0 0 0,0 0 0,0 0 0,0 0 0,0 0 0,-1-2 0,-2-26 0,1 22 0,-1 0 0,-1 1 0,1-1 0,-1 1 0,0-1 0,-9-9 0,-10-16 0,29 39 0,0 1 0,0-1 0,1-1 0,0 1 0,0-1 0,0 0 0,10 5 0,37 34 0,-54-44 0,1 0 0,0 0 0,-1 0 0,0 0 0,1 1 0,-1-1 0,0 0 0,1 0 0,-1 0 0,0 1 0,0-1 0,0 0 0,0 0 0,0 0 0,-1 1 0,1-1 0,0 0 0,0 0 0,-1 0 0,1 1 0,-1-1 0,1 0 0,-1 0 0,1 0 0,-1 0 0,0 0 0,1 0 0,-1 0 0,0 0 0,0 0 0,0-1 0,-2 3 0,-39 33 0,26-24 0,-22 15-1365,30-22-5461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1:09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 24575,'0'1'0,"1"-1"0,-1 1 0,1 0 0,-1 0 0,1 0 0,-1 0 0,1-1 0,-1 1 0,1 0 0,0-1 0,0 1 0,-1 0 0,1-1 0,0 1 0,0-1 0,0 1 0,-1-1 0,1 1 0,0-1 0,0 0 0,0 1 0,0-1 0,0 0 0,0 0 0,0 0 0,0 0 0,0 0 0,0 0 0,0 0 0,1 0 0,40 0 0,-31-1 0,0-1 0,-1 0 0,1 0 0,0-1 0,-1-1 0,1 0 0,18-10 0,-44 24 0,1 0 0,0 1 0,1 1 0,0 0 0,1 0 0,-16 22 0,26-31 0,0 0 0,1 0 0,0 1 0,0-1 0,0 1 0,0-1 0,0 1 0,0 6 0,2-6 0,0-25 0,-1 11-1365,0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1:10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74 24575,'0'-1'0,"-1"-3"0,-1-1 0,-2-1 0,-3 0 0,0 2 0,-2-1 0,-1 1 0,1-1 0,0-1 0,-1 1 0,1-1 0,0 0 0,0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24575,'4'4'0,"2"-1"0,-1 0 0,0 0 0,0-1 0,1 1 0,-1-1 0,1 0 0,7 1 0,17 7 0,-3 1 0,0-1 0,0-1 0,1-1 0,0-2 0,41 5 0,148 0 0,-46-5 0,346 18 0,-178-8 0,57 0 0,884-17 0,-809-16 0,-197 18-1365,-253-1-5461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1066 24575,'25'0'0,"17"1"0,48-7 0,-74 4 0,0-1 0,0-1 0,-1 0 0,1-1 0,-1-1 0,19-10 0,134-63 0,297-95 0,-233 94 0,912-279 0,-961 308 0,-67 18 0,232-38 0,-46 17 0,-27 2 0,-63 14 121,-79 12-1607,-116 23-5340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1068 24575,'1'-1'0,"-1"0"0,1 1 0,-1-1 0,1 0 0,-1 0 0,1 1 0,-1-1 0,1 0 0,0 1 0,-1-1 0,1 1 0,0-1 0,0 1 0,-1-1 0,1 1 0,0-1 0,0 1 0,0 0 0,-1-1 0,1 1 0,0 0 0,0 0 0,0 0 0,0 0 0,0 0 0,1 0 0,33-3 0,-29 3 0,921-108 0,-14-76 0,-772 153 0,418-110 0,-523 131 0,45-8 0,127-11 0,6-1 0,177-59 0,-328 77 0,0 2 0,1 3 0,78 1 0,65-5 0,-119-1 0,134-36 0,67-17 0,-117 28 0,51-4 0,-120 24 0,124-36 0,-160 25 0,-57 22 0,2 1 0,-1 0 0,1 1 0,-1 0 0,1 0 0,0 1 0,18-1 0,201 6 0,-165 2 0,0-3 0,0-3 0,78-12 0,-60-5-1365,-69 16-5461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2744 24575,'2'-4'0,"1"1"0,-1-1 0,1 1 0,0 0 0,0 0 0,0 0 0,1 1 0,-1-1 0,1 1 0,-1 0 0,1 0 0,0 0 0,0 0 0,0 1 0,0-1 0,6 0 0,75-13 0,-66 12 0,34-7 0,-1-3 0,0-3 0,83-36 0,-45 17 0,843-298 0,-404 124 0,-20-43 0,-316 161 0,-102 51 0,112-69 0,-113 48 0,-57 36 0,1 2 0,1 2 0,1 1 0,40-16 0,1587-666 0,-1366 542 0,-244 129 0,158-106 0,-169 109 0,2 1 0,91-42 0,-7 5 0,-92 47 41,0 1 0,77-21 0,7-3-1529,-101 32-5338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24575,'23'0'0,"71"4"0,-87-3 0,0 0 0,0 1 0,0-1 0,0 2 0,-1-1 0,1 1 0,-1 0 0,1 0 0,-1 0 0,11 9 0,-17-12 0,1 1 0,0-1 0,-1 1 0,1 0 0,-1-1 0,1 1 0,-1-1 0,1 1 0,-1 0 0,1 0 0,-1-1 0,0 1 0,1 0 0,-1 0 0,0-1 0,0 1 0,0 0 0,1 0 0,-1 0 0,0-1 0,0 1 0,0 0 0,0 0 0,0 0 0,-1 0 0,1-1 0,0 1 0,0 0 0,0 0 0,-1 0 0,1-1 0,0 1 0,-1 0 0,1-1 0,-1 1 0,1 0 0,-1-1 0,1 1 0,-1 0 0,1-1 0,-1 1 0,0-1 0,1 1 0,-1-1 0,0 1 0,1-1 0,-1 0 0,-1 1 0,-49 25 0,29-16 0,-5 9-1365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24575,'1'0'0,"-1"-1"0,1 0 0,-1 1 0,1-1 0,0 1 0,-1-1 0,1 1 0,0 0 0,-1-1 0,1 1 0,0 0 0,-1-1 0,1 1 0,0 0 0,0 0 0,-1 0 0,1-1 0,0 1 0,0 0 0,-1 0 0,1 0 0,0 0 0,0 0 0,-1 1 0,1-1 0,0 0 0,0 0 0,-1 0 0,1 1 0,0-1 0,0 0 0,-1 1 0,2 0 0,26 8 0,-24-7 0,-1 1 0,0-1 0,1 0 0,-1 1 0,0 0 0,0-1 0,0 1 0,-1 0 0,1 1 0,-1-1 0,0 0 0,0 1 0,0-1 0,0 1 0,0 0 0,-1-1 0,1 1 0,-1 0 0,0 0 0,-1 0 0,1 0 0,-1 0 0,1 0 0,-1 0 0,0 0 0,-1 0 0,1 1 0,-1-1 0,0 0 0,0-1 0,0 1 0,0 0 0,-1 0 0,1 0 0,-1-1 0,0 1 0,0-1 0,0 1 0,-1-1 0,1 0 0,-1 0 0,0 0 0,0 0 0,-6 4 0,6-5-91,1 0 0,-1 0 0,1 1 0,-1-1 0,1 0 0,0 1 0,0 0 0,0-1 0,1 1 0,-1 0 0,1 0 0,-1 0 0,1 0 0,-1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11:1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2161 24575,'0'1'0,"1"1"0,-1 0 0,1 0 0,0 0 0,-1 0 0,1 0 0,0 0 0,0 0 0,0-1 0,0 1 0,0-1 0,1 1 0,-1 0 0,0-1 0,1 0 0,-1 1 0,1-1 0,0 0 0,-1 0 0,1 0 0,0 0 0,0 0 0,0 0 0,-1 0 0,1-1 0,0 1 0,0-1 0,0 1 0,0-1 0,0 0 0,3 0 0,12 2 0,1 0 0,29-2 0,-27-1 0,1007 2 0,-480-3 0,-476 2 0,390-14 0,-404 5 0,-1-3 0,0-2 0,90-35 0,-66 20 0,471-164 0,-512 178 0,72-27 0,2 4 0,192-36 0,-105 25 0,-57 11 0,132-25 0,435-162 0,-617 189 0,510-215 0,-545 224 0,77-35 0,203-126 0,27-68 0,-296 213 0,-21 14 0,0-3 0,-2-1 0,48-46 0,-13-9 0,26-24 0,-93 98 0,1 1 0,1 1 0,0 1 0,0 0 0,29-13 0,-17 14-1365,-4 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52 142 24575,'1'-1'0,"0"0"0,0 1 0,-1-1 0,1 0 0,-1 0 0,1 0 0,-1 0 0,1 0 0,-1 1 0,1-1 0,-1 0 0,0 0 0,0 0 0,1 0 0,-1 0 0,0 0 0,0 0 0,0 0 0,0 0 0,0 0 0,0 0 0,0 0 0,-1-2 0,-2-26 0,1 22 0,-1 0 0,-1 1 0,1-1 0,-1 1 0,0-1 0,-9-9 0,-10-16 0,29 39 0,0 1 0,0-1 0,1-1 0,0 1 0,0-1 0,0 0 0,10 5 0,37 34 0,-54-44 0,1 0 0,0 0 0,-1 0 0,0 0 0,1 1 0,-1-1 0,0 0 0,1 0 0,-1 0 0,0 1 0,0-1 0,0 0 0,0 0 0,0 0 0,-1 1 0,1-1 0,0 0 0,0 0 0,-1 0 0,1 1 0,-1-1 0,1 0 0,-1 0 0,1 0 0,-1 0 0,0 0 0,1 0 0,-1 0 0,0 0 0,0 0 0,0-1 0,-2 3 0,-39 33 0,26-24 0,-22 15-1365,30-22-5461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 24575,'0'1'0,"1"-1"0,-1 1 0,1 0 0,-1 0 0,1 0 0,-1 0 0,1-1 0,-1 1 0,1 0 0,0-1 0,0 1 0,-1 0 0,1-1 0,0 1 0,0-1 0,0 1 0,-1-1 0,1 1 0,0-1 0,0 0 0,0 1 0,0-1 0,0 0 0,0 0 0,0 0 0,0 0 0,0 0 0,0 0 0,0 0 0,1 0 0,40 0 0,-31-1 0,0-1 0,-1 0 0,1 0 0,0-1 0,-1-1 0,1 0 0,18-10 0,-44 24 0,1 0 0,0 1 0,1 1 0,0 0 0,1 0 0,-16 22 0,26-31 0,0 0 0,1 0 0,0 1 0,0-1 0,0 1 0,0-1 0,0 1 0,0 6 0,2-6 0,0-25 0,-1 11-1365,0 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9:32:04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74 24575,'0'-1'0,"-1"-3"0,-1-1 0,-2-1 0,-3 0 0,0 2 0,-2-1 0,-1 1 0,1-1 0,0-1 0,-1 1 0,1-1 0,0 0 0,0 0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11:2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204 113 24575,'-10'-2'0,"1"0"0,-1 0 0,0-1 0,1 0 0,0 0 0,-1-1 0,1-1 0,1 1 0,-1-1 0,1-1 0,0 0 0,0 0 0,-7-8 0,2 4 0,-1 0 0,0 0 0,-17-8 0,94 82 0,-43-47 0,0 0 0,2-1 0,-1-2 0,2 0 0,42 19 0,-64-33 0,-1 0 0,0 0 0,1 0 0,-1 1 0,0-1 0,1 0 0,-1 1 0,0-1 0,0 0 0,1 1 0,-1-1 0,0 0 0,0 1 0,1-1 0,-1 0 0,0 1 0,0-1 0,0 1 0,0-1 0,0 0 0,0 1 0,0-1 0,0 1 0,1-1 0,-1 0 0,-1 1 0,1-1 0,0 1 0,0-1 0,0 1 0,0-1 0,0 0 0,0 1 0,0-1 0,-1 0 0,1 1 0,0-1 0,0 1 0,0-1 0,-1 0 0,1 1 0,0-1 0,-1 0 0,1 0 0,0 1 0,-1-1 0,-21 24 0,8-9 0,7-2-195,1 0 0,0 0 0,1 0 0,1 1 0,0 0 0,-3 27 0,5-32-6631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11:2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24575,'12'2'0,"1"0"0,-1 1 0,0 0 0,0 1 0,0 1 0,-1 0 0,1 0 0,-1 1 0,20 14 0,13 6 0,-43-26 0,1 1 0,0 0 0,-1 0 0,1 0 0,-1 0 0,0 0 0,1 0 0,-1 0 0,0 1 0,0-1 0,0 0 0,0 1 0,0-1 0,0 1 0,0-1 0,0 1 0,0 0 0,-1-1 0,1 1 0,-1 0 0,1-1 0,-1 1 0,0 0 0,0 0 0,0-1 0,0 5 0,-1 1 0,0 0 0,-1 0 0,0 0 0,-1 0 0,-4 9 0,-6 23 0,7 1-682,0 72-1,6-99-6143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3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24575,'4'4'0,"2"-1"0,-1 0 0,0 0 0,0-1 0,1 1 0,-1-1 0,1 0 0,7 1 0,17 7 0,-3 1 0,0-1 0,0-1 0,1-1 0,0-2 0,41 5 0,148 0 0,-46-5 0,346 18 0,-178-8 0,57 0 0,884-17 0,-809-16 0,-197 18-1365,-253-1-5461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3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1066 24575,'25'0'0,"17"1"0,48-7 0,-74 4 0,0-1 0,0-1 0,-1 0 0,1-1 0,-1-1 0,19-10 0,134-63 0,297-95 0,-233 94 0,912-279 0,-961 308 0,-67 18 0,232-38 0,-46 17 0,-27 2 0,-63 14 121,-79 12-1607,-116 23-5340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46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1068 24575,'1'-1'0,"-1"0"0,1 1 0,-1-1 0,1 0 0,-1 0 0,1 1 0,-1-1 0,1 0 0,0 1 0,-1-1 0,1 1 0,0-1 0,0 1 0,-1-1 0,1 1 0,0-1 0,0 1 0,0 0 0,-1-1 0,1 1 0,0 0 0,0 0 0,0 0 0,0 0 0,0 0 0,1 0 0,33-3 0,-29 3 0,921-108 0,-14-76 0,-772 153 0,418-110 0,-523 131 0,45-8 0,127-11 0,6-1 0,177-59 0,-328 77 0,0 2 0,1 3 0,78 1 0,65-5 0,-119-1 0,134-36 0,67-17 0,-117 28 0,51-4 0,-120 24 0,124-36 0,-160 25 0,-57 22 0,2 1 0,-1 0 0,1 1 0,-1 0 0,1 0 0,0 1 0,18-1 0,201 6 0,-165 2 0,0-3 0,0-3 0,78-12 0,-60-5-1365,-69 16-5461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49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2744 24575,'2'-4'0,"1"1"0,-1-1 0,1 1 0,0 0 0,0 0 0,0 0 0,1 1 0,-1-1 0,1 1 0,-1 0 0,1 0 0,0 0 0,0 0 0,0 1 0,0-1 0,6 0 0,75-13 0,-66 12 0,34-7 0,-1-3 0,0-3 0,83-36 0,-45 17 0,843-298 0,-404 124 0,-20-43 0,-316 161 0,-102 51 0,112-69 0,-113 48 0,-57 36 0,1 2 0,1 2 0,1 1 0,40-16 0,1587-666 0,-1366 542 0,-244 129 0,158-106 0,-169 109 0,2 1 0,91-42 0,-7 5 0,-92 47 41,0 1 0,77-21 0,7-3-1529,-101 32-5338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8:20:54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24575,'23'0'0,"71"4"0,-87-3 0,0 0 0,0 1 0,0-1 0,0 2 0,-1-1 0,1 1 0,-1 0 0,1 0 0,-1 0 0,11 9 0,-17-12 0,1 1 0,0-1 0,-1 1 0,1 0 0,-1-1 0,1 1 0,-1-1 0,1 1 0,-1 0 0,1 0 0,-1-1 0,0 1 0,1 0 0,-1 0 0,0-1 0,0 1 0,0 0 0,1 0 0,-1 0 0,0-1 0,0 1 0,0 0 0,0 0 0,0 0 0,-1 0 0,1-1 0,0 1 0,0 0 0,0 0 0,-1 0 0,1-1 0,0 1 0,-1 0 0,1-1 0,-1 1 0,1 0 0,-1-1 0,1 1 0,-1 0 0,1-1 0,-1 1 0,0-1 0,1 1 0,-1-1 0,0 1 0,1-1 0,-1 0 0,-1 1 0,-49 25 0,29-16 0,-5 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0a41646b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0a41646b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0a41646b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0a41646b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70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0fa9b470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00fa9b470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C6BAFE57-CDC6-48DB-BA0D-CF88539A86A6}"/>
              </a:ext>
            </a:extLst>
          </p:cNvPr>
          <p:cNvSpPr/>
          <p:nvPr userDrawn="1"/>
        </p:nvSpPr>
        <p:spPr>
          <a:xfrm>
            <a:off x="6827159" y="708784"/>
            <a:ext cx="3941515" cy="3941515"/>
          </a:xfrm>
          <a:prstGeom prst="rect">
            <a:avLst/>
          </a:prstGeom>
          <a:solidFill>
            <a:schemeClr val="bg1"/>
          </a:solidFill>
          <a:ln w="63500">
            <a:solidFill>
              <a:srgbClr val="B0E7E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CA23A57-CE99-4993-8B32-539B55B51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86" y="2372254"/>
            <a:ext cx="4067175" cy="3971938"/>
          </a:xfrm>
          <a:prstGeom prst="rect">
            <a:avLst/>
          </a:prstGeom>
        </p:spPr>
      </p:pic>
      <p:sp>
        <p:nvSpPr>
          <p:cNvPr id="58" name="그림 개체 틀 12">
            <a:extLst>
              <a:ext uri="{FF2B5EF4-FFF2-40B4-BE49-F238E27FC236}">
                <a16:creationId xmlns:a16="http://schemas.microsoft.com/office/drawing/2014/main" id="{6F101A63-C956-43A3-809F-86259F7924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5607" y="1007233"/>
            <a:ext cx="3941516" cy="4843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3"/>
            <a:extLst>
              <a:ext uri="{FF2B5EF4-FFF2-40B4-BE49-F238E27FC236}">
                <a16:creationId xmlns:a16="http://schemas.microsoft.com/office/drawing/2014/main" id="{2F53DF34-2BAD-4974-88BF-437E98327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6"/>
            <a:extLst>
              <a:ext uri="{FF2B5EF4-FFF2-40B4-BE49-F238E27FC236}">
                <a16:creationId xmlns:a16="http://schemas.microsoft.com/office/drawing/2014/main" id="{F5174130-5CDF-4402-9E0F-E9EDE09C9F6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30CA182-1234-49B6-B79E-9E88522DB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1" b="22243"/>
          <a:stretch/>
        </p:blipFill>
        <p:spPr>
          <a:xfrm flipH="1">
            <a:off x="0" y="5909163"/>
            <a:ext cx="1435132" cy="9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1443031"/>
            <a:ext cx="437346" cy="39719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15C9D6-1130-4523-A4D7-A9336D2D8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11754654" y="1443031"/>
            <a:ext cx="437346" cy="39719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80301-8BFA-4554-B69C-35C3C3BF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64"/>
          <a:stretch/>
        </p:blipFill>
        <p:spPr>
          <a:xfrm>
            <a:off x="10914525" y="4986833"/>
            <a:ext cx="1277475" cy="14866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A2ACCD-15C6-407D-9BB9-B22618891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2"/>
          <a:stretch/>
        </p:blipFill>
        <p:spPr>
          <a:xfrm>
            <a:off x="0" y="753408"/>
            <a:ext cx="808156" cy="13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88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770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09AA07-2F84-413B-8CD7-3B2F880A0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>
          <a:xfrm>
            <a:off x="11178402" y="86883"/>
            <a:ext cx="1013598" cy="1220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80301-8BFA-4554-B69C-35C3C3BF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7" b="35290"/>
          <a:stretch/>
        </p:blipFill>
        <p:spPr>
          <a:xfrm rot="5400000">
            <a:off x="-291795" y="5604226"/>
            <a:ext cx="1545568" cy="9619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995F8A-C9E4-49BF-A4F6-D2BBB2E04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0"/>
            <a:ext cx="437346" cy="39719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623302-8561-4A14-AF6F-287B7449B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flipH="1">
            <a:off x="11754654" y="2886062"/>
            <a:ext cx="437346" cy="39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34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rgbClr val="770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237DCF-FCA0-4477-848A-5E6E0D38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>
            <a:off x="-16679" y="0"/>
            <a:ext cx="6112679" cy="6418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D0700F-7D57-4E37-8AEB-00D562632E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 flipV="1">
            <a:off x="6079321" y="6216107"/>
            <a:ext cx="6112679" cy="6418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2903E5-DD66-480F-BBC6-8DCAD9B8B59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1015342" y="5775158"/>
            <a:ext cx="997276" cy="902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E3F8B-4354-41C5-92BC-9A8957225DB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5" y="212640"/>
            <a:ext cx="1337951" cy="13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0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770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09AA07-2F84-413B-8CD7-3B2F880A0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4"/>
          <a:stretch/>
        </p:blipFill>
        <p:spPr>
          <a:xfrm flipH="1">
            <a:off x="0" y="304268"/>
            <a:ext cx="1271502" cy="12202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237DCF-FCA0-4477-848A-5E6E0D38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>
            <a:off x="0" y="0"/>
            <a:ext cx="5016731" cy="268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4850C9-3A23-4631-A519-7807669161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 flipV="1">
            <a:off x="7175269" y="6589480"/>
            <a:ext cx="5016731" cy="2685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B65875-47B8-4CBC-9372-A13032A86AD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84" y="5478702"/>
            <a:ext cx="1249167" cy="12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7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DE0B3D-6891-467A-9ED3-94D4D1812A07}"/>
              </a:ext>
            </a:extLst>
          </p:cNvPr>
          <p:cNvSpPr/>
          <p:nvPr userDrawn="1"/>
        </p:nvSpPr>
        <p:spPr>
          <a:xfrm>
            <a:off x="1516008" y="2398280"/>
            <a:ext cx="3941515" cy="3941515"/>
          </a:xfrm>
          <a:prstGeom prst="rect">
            <a:avLst/>
          </a:prstGeom>
          <a:solidFill>
            <a:schemeClr val="bg1"/>
          </a:solidFill>
          <a:ln w="63500">
            <a:solidFill>
              <a:srgbClr val="B0E7E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FE208-B8D5-4DC3-BB35-14008F1B12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 rot="16200000">
            <a:off x="-1762118" y="3157531"/>
            <a:ext cx="4067175" cy="5429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44C633-5CF6-4FF7-999E-92BC52C26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 rot="5400000" flipH="1">
            <a:off x="9886943" y="3157532"/>
            <a:ext cx="4067175" cy="5429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E03312-BECF-4430-A324-7B181F14E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>
          <a:xfrm flipH="1" flipV="1">
            <a:off x="-1" y="86883"/>
            <a:ext cx="1013598" cy="1220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3AD975-8A4E-4A0A-A650-1F7786B09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7" b="35290"/>
          <a:stretch/>
        </p:blipFill>
        <p:spPr>
          <a:xfrm rot="5400000" flipH="1" flipV="1">
            <a:off x="10938227" y="5315468"/>
            <a:ext cx="1545568" cy="961979"/>
          </a:xfrm>
          <a:prstGeom prst="rect">
            <a:avLst/>
          </a:prstGeom>
        </p:spPr>
      </p:pic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C668648-553D-4AE7-AD4D-42B38FB6D1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624" y="774435"/>
            <a:ext cx="4179418" cy="51358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68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F25D7E-C584-4A72-80EC-4367E5BE1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>
            <a:off x="3799414" y="0"/>
            <a:ext cx="4593173" cy="482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D5C873-811E-4EE6-9D62-BE73D4458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 flipV="1">
            <a:off x="3799414" y="6375670"/>
            <a:ext cx="4593173" cy="482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F99743-B0C6-4B27-806E-E07F38232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/>
          <a:stretch/>
        </p:blipFill>
        <p:spPr>
          <a:xfrm flipH="1">
            <a:off x="10416799" y="0"/>
            <a:ext cx="1178967" cy="709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972FD5-9AA1-4079-9D2D-21CF72A0B7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05" b="13122"/>
          <a:stretch/>
        </p:blipFill>
        <p:spPr>
          <a:xfrm flipH="1">
            <a:off x="0" y="5622070"/>
            <a:ext cx="1930594" cy="1235930"/>
          </a:xfrm>
          <a:prstGeom prst="rect">
            <a:avLst/>
          </a:prstGeom>
        </p:spPr>
      </p:pic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D5044256-309B-4C9E-9390-FEA58EC765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13998" y="1767035"/>
            <a:ext cx="2537302" cy="2537299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78B8B57F-160C-402A-9A9F-E71E39A1DDA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40700" y="1767035"/>
            <a:ext cx="2537302" cy="2537299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2">
            <a:extLst>
              <a:ext uri="{FF2B5EF4-FFF2-40B4-BE49-F238E27FC236}">
                <a16:creationId xmlns:a16="http://schemas.microsoft.com/office/drawing/2014/main" id="{494A08E2-3DD2-4598-9956-A43FBA79796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27349" y="1767035"/>
            <a:ext cx="2537302" cy="2537299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744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770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FB29F-B5CD-4BD8-BD03-A629093B5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0"/>
            <a:ext cx="437346" cy="3971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9BB68-0453-4BA8-B6BC-5BE57079F3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flipH="1">
            <a:off x="11754654" y="2886062"/>
            <a:ext cx="437346" cy="3971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E9470-D0CE-4EAB-A8A8-15EB377F3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5463"/>
          <a:stretch/>
        </p:blipFill>
        <p:spPr>
          <a:xfrm flipH="1">
            <a:off x="11567416" y="1694047"/>
            <a:ext cx="624584" cy="1313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56F5F5-059F-4694-91F4-95998EBC4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/>
          <a:stretch/>
        </p:blipFill>
        <p:spPr>
          <a:xfrm flipH="1">
            <a:off x="0" y="5309456"/>
            <a:ext cx="1255016" cy="1362728"/>
          </a:xfrm>
          <a:prstGeom prst="rect">
            <a:avLst/>
          </a:prstGeom>
        </p:spPr>
      </p:pic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19BB8007-6A82-4485-A937-81D471C5EA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1907806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01AAD133-B6C5-4683-ABFE-A11FE24D93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1907806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5C2E16A7-269A-46A7-AACD-157F086D0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1907806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2C57516D-62E3-4050-93EA-F5453366E4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1907806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9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bg>
      <p:bgPr>
        <a:solidFill>
          <a:srgbClr val="E1C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50A78-5263-4A51-8663-90FB478E5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 rot="16200000">
            <a:off x="-2374105" y="3294740"/>
            <a:ext cx="5016731" cy="268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918136-640F-4B3B-8D61-3D1139EEE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 rot="5400000" flipH="1">
            <a:off x="9549374" y="3294741"/>
            <a:ext cx="5016731" cy="268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226F60-BD66-4831-8EAB-2E7A9ECDD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>
          <a:xfrm>
            <a:off x="11178402" y="0"/>
            <a:ext cx="1013598" cy="12202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E324E-3042-4BEC-B577-568124DD1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2" b="21251"/>
          <a:stretch/>
        </p:blipFill>
        <p:spPr>
          <a:xfrm>
            <a:off x="0" y="5771869"/>
            <a:ext cx="808156" cy="1086131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763FF873-87C3-460C-9F0E-FF6C855F74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13720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E5225C75-3128-4102-8425-7F9D86B374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0094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2B171F93-6E59-4A87-BC2A-7A557E107D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345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63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bg>
      <p:bgPr>
        <a:solidFill>
          <a:srgbClr val="E1C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ADC04-8FCF-4F83-9A42-1D0802440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rot="5400000">
            <a:off x="1814203" y="-1814202"/>
            <a:ext cx="448954" cy="4077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756738-77AE-48E5-808A-150CD1C49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rot="5400000" flipH="1" flipV="1">
            <a:off x="9928843" y="4594843"/>
            <a:ext cx="448954" cy="4077359"/>
          </a:xfrm>
          <a:prstGeom prst="rect">
            <a:avLst/>
          </a:prstGeom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2C16BFE9-41D0-44C6-AF87-2A29BD6F5F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7522" y="1036751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74C997-E0BA-4DCB-BE28-CF2560027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0" b="14475"/>
          <a:stretch/>
        </p:blipFill>
        <p:spPr>
          <a:xfrm>
            <a:off x="-1" y="5641319"/>
            <a:ext cx="1662863" cy="1216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740108-CD8D-4493-A460-D7B3B62FE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 r="16158"/>
          <a:stretch/>
        </p:blipFill>
        <p:spPr>
          <a:xfrm>
            <a:off x="11035608" y="0"/>
            <a:ext cx="1156392" cy="12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1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B38628-5979-492C-8AEB-C134D57FB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0"/>
            <a:ext cx="437346" cy="3971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C45EEE-FDE6-46EF-889D-AC2964282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flipH="1">
            <a:off x="11754654" y="2886062"/>
            <a:ext cx="437346" cy="3971938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535C41DE-D25F-40C8-93D0-4D3DE7CF59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D96CF-0A59-40B4-84CE-A7A89A6685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568539" y="5370744"/>
            <a:ext cx="1444079" cy="1307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CA7B2-33D4-4CDB-8EFF-7711F8BD730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5" y="212640"/>
            <a:ext cx="948431" cy="9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0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1F5E3A-2380-4F97-994D-2BB2FC94F6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0" b="14475"/>
          <a:stretch/>
        </p:blipFill>
        <p:spPr>
          <a:xfrm>
            <a:off x="-1" y="5641319"/>
            <a:ext cx="1662863" cy="12166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437E12-A326-433A-8E3C-EB8DB4912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 r="16158"/>
          <a:stretch/>
        </p:blipFill>
        <p:spPr>
          <a:xfrm>
            <a:off x="11035608" y="0"/>
            <a:ext cx="1156392" cy="12507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7"/>
          <a:stretch/>
        </p:blipFill>
        <p:spPr>
          <a:xfrm>
            <a:off x="4062413" y="0"/>
            <a:ext cx="4067175" cy="3397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21B01D-9B2A-4C36-8123-3B149DA7D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7"/>
          <a:stretch/>
        </p:blipFill>
        <p:spPr>
          <a:xfrm flipV="1">
            <a:off x="4062413" y="6518262"/>
            <a:ext cx="4067175" cy="3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bg>
      <p:bgPr>
        <a:solidFill>
          <a:srgbClr val="770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CFEAB29E-0D9F-44DB-A921-149EFD7658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4547" y="827437"/>
            <a:ext cx="6379412" cy="4347195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8B4B9D-3568-4415-907A-E58496A7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 rot="16200000">
            <a:off x="-2055421" y="3187835"/>
            <a:ext cx="4593173" cy="482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BD4BEB-A301-47B5-96C0-45C83CCC2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 rot="5400000" flipH="1">
            <a:off x="9654248" y="3187836"/>
            <a:ext cx="4593173" cy="482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286875-7E29-43C8-AA14-4908A33AB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64" b="38970"/>
          <a:stretch/>
        </p:blipFill>
        <p:spPr>
          <a:xfrm>
            <a:off x="9991023" y="5294841"/>
            <a:ext cx="2200977" cy="1563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E321D0-F3B3-45D0-8433-2059F6521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2"/>
          <a:stretch/>
        </p:blipFill>
        <p:spPr>
          <a:xfrm>
            <a:off x="0" y="753408"/>
            <a:ext cx="808156" cy="13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D1A84F2-E053-4137-9666-C482AF2C6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2FEF53B-06D9-4537-883E-63706B93F15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6827160" y="708784"/>
            <a:ext cx="3941600" cy="3941600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rgbClr val="B0E7E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2285" y="2372253"/>
            <a:ext cx="4067176" cy="397193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7125607" y="1007233"/>
            <a:ext cx="3941600" cy="484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55" name="Google Shape;5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>
            <a:hlinkClick r:id="rId5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7">
            <a:alphaModFix/>
          </a:blip>
          <a:srcRect r="9730" b="22245"/>
          <a:stretch/>
        </p:blipFill>
        <p:spPr>
          <a:xfrm flipH="1">
            <a:off x="1" y="5909163"/>
            <a:ext cx="1435131" cy="948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08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bg>
      <p:bgPr>
        <a:solidFill>
          <a:srgbClr val="7700F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6">
            <a:alphaModFix/>
          </a:blip>
          <a:srcRect r="20025"/>
          <a:stretch/>
        </p:blipFill>
        <p:spPr>
          <a:xfrm flipH="1">
            <a:off x="2" y="304268"/>
            <a:ext cx="1271501" cy="12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7">
            <a:alphaModFix/>
          </a:blip>
          <a:srcRect t="94518"/>
          <a:stretch/>
        </p:blipFill>
        <p:spPr>
          <a:xfrm>
            <a:off x="0" y="0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7">
            <a:alphaModFix/>
          </a:blip>
          <a:srcRect t="94518"/>
          <a:stretch/>
        </p:blipFill>
        <p:spPr>
          <a:xfrm rot="10800000" flipH="1">
            <a:off x="7175269" y="6589480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93484" y="5478702"/>
            <a:ext cx="1249168" cy="1245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3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bg>
      <p:bgPr>
        <a:solidFill>
          <a:srgbClr val="E1CCF8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6">
            <a:alphaModFix/>
          </a:blip>
          <a:srcRect l="33656"/>
          <a:stretch/>
        </p:blipFill>
        <p:spPr>
          <a:xfrm>
            <a:off x="0" y="4591251"/>
            <a:ext cx="625069" cy="9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7">
            <a:alphaModFix/>
          </a:blip>
          <a:srcRect l="89248"/>
          <a:stretch/>
        </p:blipFill>
        <p:spPr>
          <a:xfrm>
            <a:off x="1" y="0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7">
            <a:alphaModFix/>
          </a:blip>
          <a:srcRect l="89248"/>
          <a:stretch/>
        </p:blipFill>
        <p:spPr>
          <a:xfrm flipH="1">
            <a:off x="11754656" y="2886061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8">
            <a:alphaModFix/>
          </a:blip>
          <a:srcRect r="27065"/>
          <a:stretch/>
        </p:blipFill>
        <p:spPr>
          <a:xfrm>
            <a:off x="10914526" y="1064725"/>
            <a:ext cx="1277476" cy="1486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615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t="86330"/>
          <a:stretch/>
        </p:blipFill>
        <p:spPr>
          <a:xfrm>
            <a:off x="0" y="0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t="86330"/>
          <a:stretch/>
        </p:blipFill>
        <p:spPr>
          <a:xfrm rot="10800000" flipH="1">
            <a:off x="8124825" y="6315061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>
            <a:hlinkClick r:id="rId5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7">
            <a:alphaModFix/>
          </a:blip>
          <a:srcRect t="23541"/>
          <a:stretch/>
        </p:blipFill>
        <p:spPr>
          <a:xfrm>
            <a:off x="355611" y="-1"/>
            <a:ext cx="1249168" cy="9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63098" y="104139"/>
            <a:ext cx="394581" cy="39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9">
            <a:alphaModFix/>
          </a:blip>
          <a:srcRect r="19646"/>
          <a:stretch/>
        </p:blipFill>
        <p:spPr>
          <a:xfrm>
            <a:off x="11128522" y="5309456"/>
            <a:ext cx="1063479" cy="136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832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6">
            <a:alphaModFix/>
          </a:blip>
          <a:srcRect r="36244"/>
          <a:stretch/>
        </p:blipFill>
        <p:spPr>
          <a:xfrm>
            <a:off x="11178403" y="0"/>
            <a:ext cx="1013597" cy="12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7">
            <a:alphaModFix/>
          </a:blip>
          <a:srcRect l="31450" b="21253"/>
          <a:stretch/>
        </p:blipFill>
        <p:spPr>
          <a:xfrm>
            <a:off x="1" y="5771869"/>
            <a:ext cx="808156" cy="108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8">
            <a:alphaModFix/>
          </a:blip>
          <a:srcRect l="89248"/>
          <a:stretch/>
        </p:blipFill>
        <p:spPr>
          <a:xfrm>
            <a:off x="1" y="1443031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8">
            <a:alphaModFix/>
          </a:blip>
          <a:srcRect l="89248"/>
          <a:stretch/>
        </p:blipFill>
        <p:spPr>
          <a:xfrm>
            <a:off x="11754654" y="1443031"/>
            <a:ext cx="437345" cy="3971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337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bg>
      <p:bgPr>
        <a:solidFill>
          <a:srgbClr val="FFF2E8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1516008" y="2398280"/>
            <a:ext cx="3941600" cy="3941600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rgbClr val="B0E7E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9" name="Google Shape;8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6">
            <a:alphaModFix/>
          </a:blip>
          <a:srcRect t="86330"/>
          <a:stretch/>
        </p:blipFill>
        <p:spPr>
          <a:xfrm rot="-5400000">
            <a:off x="-1762119" y="3157531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6">
            <a:alphaModFix/>
          </a:blip>
          <a:srcRect t="86330"/>
          <a:stretch/>
        </p:blipFill>
        <p:spPr>
          <a:xfrm rot="5400000" flipH="1">
            <a:off x="9886943" y="3157532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7">
            <a:alphaModFix/>
          </a:blip>
          <a:srcRect r="36244"/>
          <a:stretch/>
        </p:blipFill>
        <p:spPr>
          <a:xfrm rot="10800000">
            <a:off x="0" y="86883"/>
            <a:ext cx="1013597" cy="12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8">
            <a:alphaModFix/>
          </a:blip>
          <a:srcRect r="11754" b="35291"/>
          <a:stretch/>
        </p:blipFill>
        <p:spPr>
          <a:xfrm rot="-5400000">
            <a:off x="10938228" y="5315468"/>
            <a:ext cx="1545568" cy="9619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>
            <a:spLocks noGrp="1"/>
          </p:cNvSpPr>
          <p:nvPr>
            <p:ph type="pic" idx="2"/>
          </p:nvPr>
        </p:nvSpPr>
        <p:spPr>
          <a:xfrm>
            <a:off x="848624" y="774435"/>
            <a:ext cx="4179600" cy="51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2223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bg>
      <p:bgPr>
        <a:solidFill>
          <a:srgbClr val="7700FC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6">
            <a:alphaModFix/>
          </a:blip>
          <a:srcRect r="36244"/>
          <a:stretch/>
        </p:blipFill>
        <p:spPr>
          <a:xfrm>
            <a:off x="11178403" y="86883"/>
            <a:ext cx="1013597" cy="12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7">
            <a:alphaModFix/>
          </a:blip>
          <a:srcRect r="11754" b="35291"/>
          <a:stretch/>
        </p:blipFill>
        <p:spPr>
          <a:xfrm rot="5400000">
            <a:off x="-291795" y="5604227"/>
            <a:ext cx="1545568" cy="96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8">
            <a:alphaModFix/>
          </a:blip>
          <a:srcRect l="89248"/>
          <a:stretch/>
        </p:blipFill>
        <p:spPr>
          <a:xfrm>
            <a:off x="1" y="0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8">
            <a:alphaModFix/>
          </a:blip>
          <a:srcRect l="89248"/>
          <a:stretch/>
        </p:blipFill>
        <p:spPr>
          <a:xfrm flipH="1">
            <a:off x="11754656" y="2886061"/>
            <a:ext cx="437345" cy="3971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41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>
            <a:off x="0" y="0"/>
            <a:ext cx="4067175" cy="542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F83C4D-2378-4096-B26D-6E20F1741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 flipV="1">
            <a:off x="8124825" y="6315062"/>
            <a:ext cx="4067175" cy="542938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B65875-47B8-4CBC-9372-A13032A86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3"/>
          <a:stretch/>
        </p:blipFill>
        <p:spPr>
          <a:xfrm>
            <a:off x="355610" y="-1"/>
            <a:ext cx="1249167" cy="9519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437E12-A326-433A-8E3C-EB8DB4912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97" y="104139"/>
            <a:ext cx="394580" cy="394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003ACF-762C-420E-9A18-5E660528A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6"/>
          <a:stretch/>
        </p:blipFill>
        <p:spPr>
          <a:xfrm>
            <a:off x="11128522" y="5309456"/>
            <a:ext cx="1063478" cy="13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1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>
            <a:off x="3799415" y="0"/>
            <a:ext cx="4593172" cy="48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 rot="10800000" flipH="1">
            <a:off x="3799415" y="6375669"/>
            <a:ext cx="4593172" cy="48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7">
            <a:alphaModFix/>
          </a:blip>
          <a:srcRect t="33466"/>
          <a:stretch/>
        </p:blipFill>
        <p:spPr>
          <a:xfrm flipH="1">
            <a:off x="10416799" y="1"/>
            <a:ext cx="1178968" cy="70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8">
            <a:alphaModFix/>
          </a:blip>
          <a:srcRect r="2903" b="13119"/>
          <a:stretch/>
        </p:blipFill>
        <p:spPr>
          <a:xfrm flipH="1">
            <a:off x="1" y="5622069"/>
            <a:ext cx="1930593" cy="123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1513999" y="1767035"/>
            <a:ext cx="2537200" cy="2537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21"/>
          <p:cNvSpPr>
            <a:spLocks noGrp="1"/>
          </p:cNvSpPr>
          <p:nvPr>
            <p:ph type="pic" idx="3"/>
          </p:nvPr>
        </p:nvSpPr>
        <p:spPr>
          <a:xfrm>
            <a:off x="8140700" y="1767035"/>
            <a:ext cx="2537200" cy="2537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1"/>
          <p:cNvSpPr>
            <a:spLocks noGrp="1"/>
          </p:cNvSpPr>
          <p:nvPr>
            <p:ph type="pic" idx="4"/>
          </p:nvPr>
        </p:nvSpPr>
        <p:spPr>
          <a:xfrm>
            <a:off x="4827349" y="1767035"/>
            <a:ext cx="2537200" cy="2537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840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bg>
      <p:bgPr>
        <a:solidFill>
          <a:srgbClr val="E1CCF8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t="89246"/>
          <a:stretch/>
        </p:blipFill>
        <p:spPr>
          <a:xfrm>
            <a:off x="-16678" y="0"/>
            <a:ext cx="6112679" cy="6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2">
            <a:alphaModFix/>
          </a:blip>
          <a:srcRect t="89246"/>
          <a:stretch/>
        </p:blipFill>
        <p:spPr>
          <a:xfrm rot="10800000" flipH="1">
            <a:off x="6079322" y="6216107"/>
            <a:ext cx="6112679" cy="6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>
            <a:hlinkClick r:id="rId5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7">
            <a:alphaModFix/>
          </a:blip>
          <a:srcRect t="33466"/>
          <a:stretch/>
        </p:blipFill>
        <p:spPr>
          <a:xfrm>
            <a:off x="596233" y="1"/>
            <a:ext cx="1178968" cy="70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8">
            <a:alphaModFix/>
          </a:blip>
          <a:srcRect r="2903" b="13119"/>
          <a:stretch/>
        </p:blipFill>
        <p:spPr>
          <a:xfrm>
            <a:off x="10261408" y="5622069"/>
            <a:ext cx="1930593" cy="123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872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bg>
      <p:bgPr>
        <a:solidFill>
          <a:srgbClr val="FFF2E8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6">
            <a:alphaModFix/>
          </a:blip>
          <a:srcRect l="32491" b="40001"/>
          <a:stretch/>
        </p:blipFill>
        <p:spPr>
          <a:xfrm>
            <a:off x="1" y="5838823"/>
            <a:ext cx="980193" cy="101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7">
            <a:alphaModFix/>
          </a:blip>
          <a:srcRect t="50000"/>
          <a:stretch/>
        </p:blipFill>
        <p:spPr>
          <a:xfrm>
            <a:off x="10651957" y="-1"/>
            <a:ext cx="1540043" cy="77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8">
            <a:alphaModFix/>
          </a:blip>
          <a:srcRect t="91447"/>
          <a:stretch/>
        </p:blipFill>
        <p:spPr>
          <a:xfrm>
            <a:off x="4062413" y="0"/>
            <a:ext cx="4067176" cy="33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8">
            <a:alphaModFix/>
          </a:blip>
          <a:srcRect t="91447"/>
          <a:stretch/>
        </p:blipFill>
        <p:spPr>
          <a:xfrm rot="10800000" flipH="1">
            <a:off x="4062413" y="6518261"/>
            <a:ext cx="4067176" cy="339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38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6">
            <a:alphaModFix/>
          </a:blip>
          <a:srcRect l="16366" b="14471"/>
          <a:stretch/>
        </p:blipFill>
        <p:spPr>
          <a:xfrm>
            <a:off x="-1" y="5641319"/>
            <a:ext cx="1662864" cy="121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7">
            <a:alphaModFix/>
          </a:blip>
          <a:srcRect t="9313" r="16156"/>
          <a:stretch/>
        </p:blipFill>
        <p:spPr>
          <a:xfrm>
            <a:off x="11035608" y="1"/>
            <a:ext cx="1156392" cy="12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8">
            <a:alphaModFix/>
          </a:blip>
          <a:srcRect t="91447"/>
          <a:stretch/>
        </p:blipFill>
        <p:spPr>
          <a:xfrm>
            <a:off x="4062413" y="0"/>
            <a:ext cx="4067176" cy="33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8">
            <a:alphaModFix/>
          </a:blip>
          <a:srcRect t="91447"/>
          <a:stretch/>
        </p:blipFill>
        <p:spPr>
          <a:xfrm rot="10800000" flipH="1">
            <a:off x="4062413" y="6518261"/>
            <a:ext cx="4067176" cy="339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80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bg>
      <p:bgPr>
        <a:solidFill>
          <a:srgbClr val="E1CCF8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6">
            <a:alphaModFix/>
          </a:blip>
          <a:srcRect t="94518"/>
          <a:stretch/>
        </p:blipFill>
        <p:spPr>
          <a:xfrm rot="-5400000">
            <a:off x="-2374106" y="3294741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 t="94518"/>
          <a:stretch/>
        </p:blipFill>
        <p:spPr>
          <a:xfrm rot="5400000" flipH="1">
            <a:off x="9549375" y="3294741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7">
            <a:alphaModFix/>
          </a:blip>
          <a:srcRect r="36244"/>
          <a:stretch/>
        </p:blipFill>
        <p:spPr>
          <a:xfrm>
            <a:off x="11178403" y="0"/>
            <a:ext cx="1013597" cy="12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8">
            <a:alphaModFix/>
          </a:blip>
          <a:srcRect l="31450" b="21253"/>
          <a:stretch/>
        </p:blipFill>
        <p:spPr>
          <a:xfrm>
            <a:off x="1" y="5771869"/>
            <a:ext cx="808156" cy="108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4613720" y="1117600"/>
            <a:ext cx="2964400" cy="2087600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25"/>
          <p:cNvSpPr>
            <a:spLocks noGrp="1"/>
          </p:cNvSpPr>
          <p:nvPr>
            <p:ph type="pic" idx="3"/>
          </p:nvPr>
        </p:nvSpPr>
        <p:spPr>
          <a:xfrm>
            <a:off x="8440093" y="1117600"/>
            <a:ext cx="2964400" cy="2087600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25"/>
          <p:cNvSpPr>
            <a:spLocks noGrp="1"/>
          </p:cNvSpPr>
          <p:nvPr>
            <p:ph type="pic" idx="4"/>
          </p:nvPr>
        </p:nvSpPr>
        <p:spPr>
          <a:xfrm>
            <a:off x="787345" y="1117600"/>
            <a:ext cx="2964400" cy="2087600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78129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bg>
      <p:bgPr>
        <a:solidFill>
          <a:srgbClr val="FFF2E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6">
            <a:alphaModFix/>
          </a:blip>
          <a:srcRect t="86330"/>
          <a:stretch/>
        </p:blipFill>
        <p:spPr>
          <a:xfrm>
            <a:off x="0" y="0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6">
            <a:alphaModFix/>
          </a:blip>
          <a:srcRect t="86330"/>
          <a:stretch/>
        </p:blipFill>
        <p:spPr>
          <a:xfrm rot="10800000" flipH="1">
            <a:off x="8124825" y="6315061"/>
            <a:ext cx="4067176" cy="5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7">
            <a:alphaModFix/>
          </a:blip>
          <a:srcRect t="20051"/>
          <a:stretch/>
        </p:blipFill>
        <p:spPr>
          <a:xfrm>
            <a:off x="355611" y="1"/>
            <a:ext cx="1249168" cy="99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8">
            <a:alphaModFix/>
          </a:blip>
          <a:srcRect r="5177"/>
          <a:stretch/>
        </p:blipFill>
        <p:spPr>
          <a:xfrm>
            <a:off x="10936984" y="5309456"/>
            <a:ext cx="1255016" cy="136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25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bg>
      <p:bgPr>
        <a:solidFill>
          <a:srgbClr val="E1CCF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t="94518"/>
          <a:stretch/>
        </p:blipFill>
        <p:spPr>
          <a:xfrm>
            <a:off x="0" y="0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94518"/>
          <a:stretch/>
        </p:blipFill>
        <p:spPr>
          <a:xfrm rot="10800000" flipH="1">
            <a:off x="7175269" y="6589480"/>
            <a:ext cx="5016731" cy="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>
            <a:hlinkClick r:id="rId5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7">
            <a:alphaModFix/>
          </a:blip>
          <a:srcRect b="27995"/>
          <a:stretch/>
        </p:blipFill>
        <p:spPr>
          <a:xfrm>
            <a:off x="10442698" y="5979350"/>
            <a:ext cx="1589849" cy="87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8">
            <a:alphaModFix/>
          </a:blip>
          <a:srcRect t="17046"/>
          <a:stretch/>
        </p:blipFill>
        <p:spPr>
          <a:xfrm>
            <a:off x="298608" y="1"/>
            <a:ext cx="990464" cy="844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07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>
  <p:cSld name="15_PPTMON slide">
    <p:bg>
      <p:bgPr>
        <a:solidFill>
          <a:srgbClr val="7700FC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>
            <a:off x="1" y="0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 flipH="1">
            <a:off x="11754656" y="2886061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7">
            <a:alphaModFix/>
          </a:blip>
          <a:srcRect l="50000" t="-5462"/>
          <a:stretch/>
        </p:blipFill>
        <p:spPr>
          <a:xfrm flipH="1">
            <a:off x="11567416" y="1694047"/>
            <a:ext cx="624584" cy="13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8">
            <a:alphaModFix/>
          </a:blip>
          <a:srcRect r="5177"/>
          <a:stretch/>
        </p:blipFill>
        <p:spPr>
          <a:xfrm flipH="1">
            <a:off x="0" y="5309456"/>
            <a:ext cx="1255016" cy="136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>
            <a:spLocks noGrp="1"/>
          </p:cNvSpPr>
          <p:nvPr>
            <p:ph type="pic" idx="2"/>
          </p:nvPr>
        </p:nvSpPr>
        <p:spPr>
          <a:xfrm>
            <a:off x="1304425" y="1907807"/>
            <a:ext cx="1976400" cy="1976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28"/>
          <p:cNvSpPr>
            <a:spLocks noGrp="1"/>
          </p:cNvSpPr>
          <p:nvPr>
            <p:ph type="pic" idx="3"/>
          </p:nvPr>
        </p:nvSpPr>
        <p:spPr>
          <a:xfrm>
            <a:off x="3840071" y="1907807"/>
            <a:ext cx="1976400" cy="1976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28"/>
          <p:cNvSpPr>
            <a:spLocks noGrp="1"/>
          </p:cNvSpPr>
          <p:nvPr>
            <p:ph type="pic" idx="4"/>
          </p:nvPr>
        </p:nvSpPr>
        <p:spPr>
          <a:xfrm>
            <a:off x="6375716" y="1907807"/>
            <a:ext cx="1976400" cy="1976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28"/>
          <p:cNvSpPr>
            <a:spLocks noGrp="1"/>
          </p:cNvSpPr>
          <p:nvPr>
            <p:ph type="pic" idx="5"/>
          </p:nvPr>
        </p:nvSpPr>
        <p:spPr>
          <a:xfrm>
            <a:off x="8911361" y="1907807"/>
            <a:ext cx="1976400" cy="1976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43379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bg>
      <p:bgPr>
        <a:solidFill>
          <a:srgbClr val="FFF2E8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>
            <a:off x="1" y="1443031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>
            <a:off x="11754654" y="1443031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7">
            <a:alphaModFix/>
          </a:blip>
          <a:srcRect r="27065"/>
          <a:stretch/>
        </p:blipFill>
        <p:spPr>
          <a:xfrm>
            <a:off x="10914526" y="4986833"/>
            <a:ext cx="1277476" cy="148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8">
            <a:alphaModFix/>
          </a:blip>
          <a:srcRect l="31450"/>
          <a:stretch/>
        </p:blipFill>
        <p:spPr>
          <a:xfrm>
            <a:off x="1" y="753409"/>
            <a:ext cx="808156" cy="1379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01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bg>
      <p:bgPr>
        <a:solidFill>
          <a:srgbClr val="7700F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>
            <a:off x="-16678" y="0"/>
            <a:ext cx="6112679" cy="6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 rot="10800000" flipH="1">
            <a:off x="6079322" y="6216107"/>
            <a:ext cx="6112679" cy="6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1015342" y="5775159"/>
            <a:ext cx="997277" cy="9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75" y="212640"/>
            <a:ext cx="1337952" cy="1375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9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09AA07-2F84-413B-8CD7-3B2F880A0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>
          <a:xfrm>
            <a:off x="11178402" y="0"/>
            <a:ext cx="1013598" cy="12202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A2ACCD-15C6-407D-9BB9-B22618891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2" b="21251"/>
          <a:stretch/>
        </p:blipFill>
        <p:spPr>
          <a:xfrm>
            <a:off x="0" y="5771869"/>
            <a:ext cx="808156" cy="1086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1443031"/>
            <a:ext cx="437346" cy="39719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15C9D6-1130-4523-A4D7-A9336D2D8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11754654" y="1443031"/>
            <a:ext cx="437346" cy="39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PTMON slide">
  <p:cSld name="17_PPTMON slide">
    <p:bg>
      <p:bgPr>
        <a:solidFill>
          <a:srgbClr val="E1CCF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 rot="5400000">
            <a:off x="1814204" y="-1814203"/>
            <a:ext cx="448953" cy="40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 rot="-5400000">
            <a:off x="9928845" y="4594843"/>
            <a:ext cx="448953" cy="407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>
            <a:spLocks noGrp="1"/>
          </p:cNvSpPr>
          <p:nvPr>
            <p:ph type="pic" idx="2"/>
          </p:nvPr>
        </p:nvSpPr>
        <p:spPr>
          <a:xfrm>
            <a:off x="8047521" y="1036751"/>
            <a:ext cx="2252400" cy="4928800"/>
          </a:xfrm>
          <a:prstGeom prst="roundRect">
            <a:avLst>
              <a:gd name="adj" fmla="val 1345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89" name="Google Shape;189;p31"/>
          <p:cNvPicPr preferRelativeResize="0"/>
          <p:nvPr/>
        </p:nvPicPr>
        <p:blipFill rotWithShape="1">
          <a:blip r:embed="rId7">
            <a:alphaModFix/>
          </a:blip>
          <a:srcRect l="16366" b="14471"/>
          <a:stretch/>
        </p:blipFill>
        <p:spPr>
          <a:xfrm>
            <a:off x="-1" y="5641319"/>
            <a:ext cx="1662864" cy="121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8">
            <a:alphaModFix/>
          </a:blip>
          <a:srcRect t="9313" r="16156"/>
          <a:stretch/>
        </p:blipFill>
        <p:spPr>
          <a:xfrm>
            <a:off x="11035608" y="1"/>
            <a:ext cx="1156392" cy="1250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249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>
            <a:off x="1" y="0"/>
            <a:ext cx="437345" cy="39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6">
            <a:alphaModFix/>
          </a:blip>
          <a:srcRect l="89248"/>
          <a:stretch/>
        </p:blipFill>
        <p:spPr>
          <a:xfrm flipH="1">
            <a:off x="11754656" y="2886061"/>
            <a:ext cx="437345" cy="3971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>
            <a:spLocks noGrp="1"/>
          </p:cNvSpPr>
          <p:nvPr>
            <p:ph type="pic" idx="2"/>
          </p:nvPr>
        </p:nvSpPr>
        <p:spPr>
          <a:xfrm>
            <a:off x="7179468" y="866775"/>
            <a:ext cx="3779200" cy="5029200"/>
          </a:xfrm>
          <a:prstGeom prst="roundRect">
            <a:avLst>
              <a:gd name="adj" fmla="val 192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97" name="Google Shape;197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0568539" y="5370745"/>
            <a:ext cx="1444079" cy="13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75" y="212641"/>
            <a:ext cx="948431" cy="97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1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PTMON slide">
  <p:cSld name="19_PPTMON slide">
    <p:bg>
      <p:bgPr>
        <a:solidFill>
          <a:srgbClr val="7700FC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3"/>
          <p:cNvSpPr>
            <a:spLocks noGrp="1"/>
          </p:cNvSpPr>
          <p:nvPr>
            <p:ph type="pic" idx="2"/>
          </p:nvPr>
        </p:nvSpPr>
        <p:spPr>
          <a:xfrm>
            <a:off x="4294547" y="827437"/>
            <a:ext cx="6379600" cy="4347200"/>
          </a:xfrm>
          <a:prstGeom prst="roundRect">
            <a:avLst>
              <a:gd name="adj" fmla="val 1000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03" name="Google Shape;203;p33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 rot="-5400000">
            <a:off x="-2055419" y="3187835"/>
            <a:ext cx="4593172" cy="48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6">
            <a:alphaModFix/>
          </a:blip>
          <a:srcRect t="89246"/>
          <a:stretch/>
        </p:blipFill>
        <p:spPr>
          <a:xfrm rot="5400000" flipH="1">
            <a:off x="9654249" y="3187836"/>
            <a:ext cx="4593172" cy="48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7">
            <a:alphaModFix/>
          </a:blip>
          <a:srcRect r="27065" b="38968"/>
          <a:stretch/>
        </p:blipFill>
        <p:spPr>
          <a:xfrm>
            <a:off x="9991023" y="5294841"/>
            <a:ext cx="2200976" cy="156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8">
            <a:alphaModFix/>
          </a:blip>
          <a:srcRect l="31450"/>
          <a:stretch/>
        </p:blipFill>
        <p:spPr>
          <a:xfrm>
            <a:off x="1" y="753409"/>
            <a:ext cx="808156" cy="1379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86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>
  <p:cSld name="PPTMON custom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612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6024563" y="7063925"/>
            <a:ext cx="1732464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>
            <a:hlinkClick r:id="rId4"/>
          </p:cNvPr>
          <p:cNvSpPr txBox="1"/>
          <p:nvPr/>
        </p:nvSpPr>
        <p:spPr>
          <a:xfrm>
            <a:off x="4434976" y="7063924"/>
            <a:ext cx="26908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67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96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E1C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4E3F8B-4354-41C5-92BC-9A8957225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6"/>
          <a:stretch/>
        </p:blipFill>
        <p:spPr>
          <a:xfrm>
            <a:off x="0" y="4591250"/>
            <a:ext cx="625070" cy="968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995F8A-C9E4-49BF-A4F6-D2BBB2E04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>
            <a:off x="0" y="0"/>
            <a:ext cx="437346" cy="39719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623302-8561-4A14-AF6F-287B7449B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8"/>
          <a:stretch/>
        </p:blipFill>
        <p:spPr>
          <a:xfrm flipH="1">
            <a:off x="11754654" y="2886062"/>
            <a:ext cx="437346" cy="39719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80301-8BFA-4554-B69C-35C3C3BF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64"/>
          <a:stretch/>
        </p:blipFill>
        <p:spPr>
          <a:xfrm>
            <a:off x="10914525" y="1064726"/>
            <a:ext cx="1277475" cy="14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rgbClr val="E1C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C237DCF-FCA0-4477-848A-5E6E0D38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>
            <a:off x="-16679" y="0"/>
            <a:ext cx="6112679" cy="6418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D0700F-7D57-4E37-8AEB-00D562632E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7"/>
          <a:stretch/>
        </p:blipFill>
        <p:spPr>
          <a:xfrm flipV="1">
            <a:off x="6079321" y="6216107"/>
            <a:ext cx="6112679" cy="641893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2903E5-DD66-480F-BBC6-8DCAD9B8B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/>
          <a:stretch/>
        </p:blipFill>
        <p:spPr>
          <a:xfrm>
            <a:off x="596234" y="0"/>
            <a:ext cx="1178967" cy="7099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1F5E3A-2380-4F97-994D-2BB2FC94F6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05" b="13122"/>
          <a:stretch/>
        </p:blipFill>
        <p:spPr>
          <a:xfrm>
            <a:off x="10261406" y="5622070"/>
            <a:ext cx="1930594" cy="12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7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1C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C237DCF-FCA0-4477-848A-5E6E0D387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>
            <a:off x="0" y="0"/>
            <a:ext cx="5016731" cy="268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4850C9-3A23-4631-A519-7807669161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9"/>
          <a:stretch/>
        </p:blipFill>
        <p:spPr>
          <a:xfrm flipV="1">
            <a:off x="7175269" y="6589480"/>
            <a:ext cx="5016731" cy="26852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09AA07-2F84-413B-8CD7-3B2F880A0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95"/>
          <a:stretch/>
        </p:blipFill>
        <p:spPr>
          <a:xfrm>
            <a:off x="10442697" y="5979349"/>
            <a:ext cx="1589850" cy="8786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E3F8B-4354-41C5-92BC-9A8957225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/>
          <a:stretch/>
        </p:blipFill>
        <p:spPr>
          <a:xfrm>
            <a:off x="298608" y="0"/>
            <a:ext cx="990463" cy="8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5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A2ACCD-15C6-407D-9BB9-B22618891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2" b="40000"/>
          <a:stretch/>
        </p:blipFill>
        <p:spPr>
          <a:xfrm>
            <a:off x="0" y="5838823"/>
            <a:ext cx="980194" cy="10191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437E12-A326-433A-8E3C-EB8DB4912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0651957" y="-1"/>
            <a:ext cx="1540043" cy="7700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7"/>
          <a:stretch/>
        </p:blipFill>
        <p:spPr>
          <a:xfrm>
            <a:off x="4062413" y="0"/>
            <a:ext cx="4067175" cy="3397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21B01D-9B2A-4C36-8123-3B149DA7D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7"/>
          <a:stretch/>
        </p:blipFill>
        <p:spPr>
          <a:xfrm flipV="1">
            <a:off x="4062413" y="6518262"/>
            <a:ext cx="4067175" cy="3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3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DB75EB-CFE6-49EB-A790-2D27B2BE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41A211D-F131-42AB-A6D6-5B428ECCECD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6009ED-A3FB-4344-ABDE-2A138459F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>
            <a:off x="0" y="0"/>
            <a:ext cx="4067175" cy="542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F83C4D-2378-4096-B26D-6E20F1741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1"/>
          <a:stretch/>
        </p:blipFill>
        <p:spPr>
          <a:xfrm flipV="1">
            <a:off x="8124825" y="6315062"/>
            <a:ext cx="4067175" cy="5429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B65875-47B8-4CBC-9372-A13032A86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/>
          <a:stretch/>
        </p:blipFill>
        <p:spPr>
          <a:xfrm>
            <a:off x="355610" y="0"/>
            <a:ext cx="1249167" cy="9954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003ACF-762C-420E-9A18-5E660528A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/>
          <a:stretch/>
        </p:blipFill>
        <p:spPr>
          <a:xfrm>
            <a:off x="10936984" y="5309456"/>
            <a:ext cx="1255016" cy="13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1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CEB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99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Tt7AGIpV2I?feature=oembed" TargetMode="External"/><Relationship Id="rId4" Type="http://schemas.openxmlformats.org/officeDocument/2006/relationships/hyperlink" Target="https://youtu.be/eTt7AGIpV2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C5KtatMcUw?feature=oembed" TargetMode="External"/><Relationship Id="rId4" Type="http://schemas.openxmlformats.org/officeDocument/2006/relationships/hyperlink" Target="https://youtu.be/qC5KtatMcU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gcU2HBOXAw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KgcU2HBOXAw?feature=oembed" TargetMode="Externa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QY7qXUZqoo" TargetMode="External"/><Relationship Id="rId3" Type="http://schemas.openxmlformats.org/officeDocument/2006/relationships/video" Target="https://www.youtube.com/embed/_QY7qXUZqoo?feature=oembed" TargetMode="External"/><Relationship Id="rId7" Type="http://schemas.openxmlformats.org/officeDocument/2006/relationships/image" Target="../media/image20.jpeg"/><Relationship Id="rId2" Type="http://schemas.openxmlformats.org/officeDocument/2006/relationships/video" Target="https://www.youtube.com/embed/5uvwfskYwl0?feature=oembed" TargetMode="External"/><Relationship Id="rId1" Type="http://schemas.openxmlformats.org/officeDocument/2006/relationships/video" Target="https://www.youtube.com/embed/tgv3RzTaxQM?feature=oembed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hyperlink" Target="https://youtu.be/5uvwfskYwl0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youtu.be/tgv3RzTaxQM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530.png"/><Relationship Id="rId7" Type="http://schemas.openxmlformats.org/officeDocument/2006/relationships/image" Target="../media/image5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540.png"/><Relationship Id="rId4" Type="http://schemas.openxmlformats.org/officeDocument/2006/relationships/customXml" Target="../ink/ink2.xml"/><Relationship Id="rId9" Type="http://schemas.openxmlformats.org/officeDocument/2006/relationships/image" Target="../media/image5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ZhzZy57XeU?feature=oembed" TargetMode="External"/><Relationship Id="rId4" Type="http://schemas.openxmlformats.org/officeDocument/2006/relationships/hyperlink" Target="https://youtu.be/AZhzZy57XeU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62.png"/><Relationship Id="rId18" Type="http://schemas.openxmlformats.org/officeDocument/2006/relationships/customXml" Target="../ink/ink13.xml"/><Relationship Id="rId3" Type="http://schemas.openxmlformats.org/officeDocument/2006/relationships/image" Target="../media/image570.png"/><Relationship Id="rId7" Type="http://schemas.openxmlformats.org/officeDocument/2006/relationships/image" Target="../media/image59.png"/><Relationship Id="rId12" Type="http://schemas.openxmlformats.org/officeDocument/2006/relationships/customXml" Target="../ink/ink10.xml"/><Relationship Id="rId17" Type="http://schemas.openxmlformats.org/officeDocument/2006/relationships/image" Target="../media/image64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61.png"/><Relationship Id="rId5" Type="http://schemas.openxmlformats.org/officeDocument/2006/relationships/image" Target="../media/image580.png"/><Relationship Id="rId15" Type="http://schemas.openxmlformats.org/officeDocument/2006/relationships/image" Target="../media/image63.png"/><Relationship Id="rId10" Type="http://schemas.openxmlformats.org/officeDocument/2006/relationships/customXml" Target="../ink/ink9.xml"/><Relationship Id="rId19" Type="http://schemas.openxmlformats.org/officeDocument/2006/relationships/image" Target="../media/image65.png"/><Relationship Id="rId4" Type="http://schemas.openxmlformats.org/officeDocument/2006/relationships/customXml" Target="../ink/ink6.xml"/><Relationship Id="rId9" Type="http://schemas.openxmlformats.org/officeDocument/2006/relationships/image" Target="../media/image60.png"/><Relationship Id="rId14" Type="http://schemas.openxmlformats.org/officeDocument/2006/relationships/customXml" Target="../ink/ink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62.png"/><Relationship Id="rId18" Type="http://schemas.openxmlformats.org/officeDocument/2006/relationships/customXml" Target="../ink/ink22.xml"/><Relationship Id="rId3" Type="http://schemas.openxmlformats.org/officeDocument/2006/relationships/image" Target="../media/image570.png"/><Relationship Id="rId7" Type="http://schemas.openxmlformats.org/officeDocument/2006/relationships/image" Target="../media/image59.png"/><Relationship Id="rId12" Type="http://schemas.openxmlformats.org/officeDocument/2006/relationships/customXml" Target="../ink/ink19.xml"/><Relationship Id="rId17" Type="http://schemas.openxmlformats.org/officeDocument/2006/relationships/image" Target="../media/image64.png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.xml"/><Relationship Id="rId11" Type="http://schemas.openxmlformats.org/officeDocument/2006/relationships/image" Target="../media/image61.png"/><Relationship Id="rId5" Type="http://schemas.openxmlformats.org/officeDocument/2006/relationships/image" Target="../media/image580.png"/><Relationship Id="rId15" Type="http://schemas.openxmlformats.org/officeDocument/2006/relationships/image" Target="../media/image63.png"/><Relationship Id="rId10" Type="http://schemas.openxmlformats.org/officeDocument/2006/relationships/customXml" Target="../ink/ink18.xml"/><Relationship Id="rId19" Type="http://schemas.openxmlformats.org/officeDocument/2006/relationships/image" Target="../media/image65.png"/><Relationship Id="rId4" Type="http://schemas.openxmlformats.org/officeDocument/2006/relationships/customXml" Target="../ink/ink15.xml"/><Relationship Id="rId9" Type="http://schemas.openxmlformats.org/officeDocument/2006/relationships/image" Target="../media/image60.png"/><Relationship Id="rId14" Type="http://schemas.openxmlformats.org/officeDocument/2006/relationships/customXml" Target="../ink/ink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pjack.github.io/2020-08-02-ecs-baf-part-9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Aw-6Og8LQ0?feature=oembed" TargetMode="External"/><Relationship Id="rId4" Type="http://schemas.openxmlformats.org/officeDocument/2006/relationships/hyperlink" Target="https://youtu.be/eAw-6Og8LQ0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cs.pub.ro/courses/pj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youtube.com/watch?v=Z-CILn2w9K0" TargetMode="External"/><Relationship Id="rId4" Type="http://schemas.openxmlformats.org/officeDocument/2006/relationships/hyperlink" Target="https://www.youtube.com/watch?v=2rW7ALyHaa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FE42AF2-BFE4-82EA-998E-AAA98A2860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3" r="28653"/>
          <a:stretch>
            <a:fillRect/>
          </a:stretch>
        </p:blipFill>
        <p:spPr>
          <a:xfrm>
            <a:off x="7126288" y="1006475"/>
            <a:ext cx="3940175" cy="484505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38477F-801C-4517-B7FF-A214E6F00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52" y="5370041"/>
            <a:ext cx="1057917" cy="1087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3BD62-037F-4EB0-AA2A-C404FA8B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546" y="205292"/>
            <a:ext cx="1370982" cy="1603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65FCB8-5B0A-4241-B7FF-DCB3EBD971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7"/>
          <a:stretch/>
        </p:blipFill>
        <p:spPr>
          <a:xfrm>
            <a:off x="8991600" y="5196578"/>
            <a:ext cx="3200400" cy="1661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C206A5-C322-466F-B151-80377F566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2" y="1177316"/>
            <a:ext cx="1610497" cy="1457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725E2-0003-4B4F-8C22-9A3C64B13208}"/>
              </a:ext>
            </a:extLst>
          </p:cNvPr>
          <p:cNvSpPr txBox="1"/>
          <p:nvPr/>
        </p:nvSpPr>
        <p:spPr>
          <a:xfrm>
            <a:off x="1041925" y="3927683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dirty="0">
                <a:solidFill>
                  <a:schemeClr val="bg1"/>
                </a:solidFill>
                <a:cs typeface="Arial" panose="020B0604020202020204" pitchFamily="34" charset="0"/>
              </a:rPr>
              <a:t>Curs 2 – Programarea Aplicațiilor de Simulare &amp; Entity Component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B8250-A37B-45D6-94D9-999A2752C186}"/>
              </a:ext>
            </a:extLst>
          </p:cNvPr>
          <p:cNvSpPr txBox="1"/>
          <p:nvPr/>
        </p:nvSpPr>
        <p:spPr>
          <a:xfrm>
            <a:off x="1041925" y="1342360"/>
            <a:ext cx="5151120" cy="25853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ro-RO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Programarea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o-RO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aplicațiilor de simulare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70">
            <a:extLst>
              <a:ext uri="{FF2B5EF4-FFF2-40B4-BE49-F238E27FC236}">
                <a16:creationId xmlns:a16="http://schemas.microsoft.com/office/drawing/2014/main" id="{51C17332-A141-C6EF-C0D4-A8A6BEF96EAB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" name="Google Shape;299;p43">
            <a:extLst>
              <a:ext uri="{FF2B5EF4-FFF2-40B4-BE49-F238E27FC236}">
                <a16:creationId xmlns:a16="http://schemas.microsoft.com/office/drawing/2014/main" id="{D3FF2764-F757-9C94-07C7-2105E066FD4E}"/>
              </a:ext>
            </a:extLst>
          </p:cNvPr>
          <p:cNvSpPr txBox="1"/>
          <p:nvPr/>
        </p:nvSpPr>
        <p:spPr>
          <a:xfrm>
            <a:off x="871787" y="2832257"/>
            <a:ext cx="1089438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Limbaj de asamblare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C, C++, Rust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Limbaje orientate pe obiecte</a:t>
            </a: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Java, Python, C#, C++, JavaScript, </a:t>
            </a:r>
            <a:r>
              <a:rPr lang="en-US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295;p43">
            <a:extLst>
              <a:ext uri="{FF2B5EF4-FFF2-40B4-BE49-F238E27FC236}">
                <a16:creationId xmlns:a16="http://schemas.microsoft.com/office/drawing/2014/main" id="{79CFB3E7-7816-D484-3C08-FE18ECCC9E90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Limbaje de programare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63463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03A856-8FBE-4CF4-8902-6BF6E2A8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76" y="775049"/>
            <a:ext cx="8920843" cy="530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8010E-526C-47D6-88EC-A69277B155EF}"/>
              </a:ext>
            </a:extLst>
          </p:cNvPr>
          <p:cNvSpPr txBox="1"/>
          <p:nvPr/>
        </p:nvSpPr>
        <p:spPr>
          <a:xfrm>
            <a:off x="1046671" y="1196769"/>
            <a:ext cx="308424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chemeClr val="bg1"/>
                </a:solidFill>
              </a:rPr>
              <a:t>Ustensile</a:t>
            </a:r>
            <a:endParaRPr lang="en-US" altLang="ko-KR" sz="2400" b="0" dirty="0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09D708-1EA4-C79B-FAA3-81B68A2902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182"/>
          <a:stretch/>
        </p:blipFill>
        <p:spPr/>
      </p:pic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2C5F488A-718B-9453-A238-A495EA7A03B5}"/>
              </a:ext>
            </a:extLst>
          </p:cNvPr>
          <p:cNvSpPr txBox="1"/>
          <p:nvPr/>
        </p:nvSpPr>
        <p:spPr>
          <a:xfrm>
            <a:off x="1046671" y="2080154"/>
            <a:ext cx="268081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 – Integrated Development Environment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Visual Studio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Rider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Eclipse</a:t>
            </a: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8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DB61BB1F-1DF8-7FF6-0A52-E5A86B4908DB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135E31BF-CE95-74FC-36BF-AE56AB36D30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GPU – Graphics Processing Unit</a:t>
            </a: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675E0EC6-E3CF-A697-3068-B50CBE564AFE}"/>
              </a:ext>
            </a:extLst>
          </p:cNvPr>
          <p:cNvSpPr txBox="1"/>
          <p:nvPr/>
        </p:nvSpPr>
        <p:spPr>
          <a:xfrm>
            <a:off x="871788" y="2881146"/>
            <a:ext cx="5371358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</a:t>
            </a: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ăci grafice dedicate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Folosesc SIMD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SDK (Software Development Kit) dedicat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B5072DF-839F-CC67-761D-A46EAE5DC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3" y="2269852"/>
            <a:ext cx="5553918" cy="30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7F7877E9-FBEF-AFFE-E749-64D8ECC5C4EF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2B607658-B2A8-6503-FCB6-C4110FFF275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GPU – </a:t>
            </a: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Biblioteci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AEC0D8EC-B9B1-4280-D72A-AD901DA54F04}"/>
              </a:ext>
            </a:extLst>
          </p:cNvPr>
          <p:cNvSpPr txBox="1"/>
          <p:nvPr/>
        </p:nvSpPr>
        <p:spPr>
          <a:xfrm>
            <a:off x="871788" y="2881146"/>
            <a:ext cx="537135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OpenGL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DirectX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Vulkan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Metal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895C89-743F-02FC-9A72-D7EC8F238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196" y="1517203"/>
            <a:ext cx="5897775" cy="4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4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03A856-8FBE-4CF4-8902-6BF6E2A8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76" y="775049"/>
            <a:ext cx="8920843" cy="530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8010E-526C-47D6-88EC-A69277B155EF}"/>
              </a:ext>
            </a:extLst>
          </p:cNvPr>
          <p:cNvSpPr txBox="1"/>
          <p:nvPr/>
        </p:nvSpPr>
        <p:spPr>
          <a:xfrm>
            <a:off x="1046671" y="1012103"/>
            <a:ext cx="308424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o-RO" altLang="ko-KR" sz="2400" b="0" dirty="0">
                <a:solidFill>
                  <a:schemeClr val="bg1"/>
                </a:solidFill>
              </a:rPr>
              <a:t>Motoare grafice și biblioteci</a:t>
            </a:r>
            <a:endParaRPr lang="en-US" altLang="ko-KR" sz="2400" b="0" dirty="0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09D708-1EA4-C79B-FAA3-81B68A2902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r="8814"/>
          <a:stretch/>
        </p:blipFill>
        <p:spPr/>
      </p:pic>
      <p:sp>
        <p:nvSpPr>
          <p:cNvPr id="2" name="Google Shape;299;p43">
            <a:extLst>
              <a:ext uri="{FF2B5EF4-FFF2-40B4-BE49-F238E27FC236}">
                <a16:creationId xmlns:a16="http://schemas.microsoft.com/office/drawing/2014/main" id="{56976358-36B5-244B-6931-0DD68BDB4D80}"/>
              </a:ext>
            </a:extLst>
          </p:cNvPr>
          <p:cNvSpPr txBox="1"/>
          <p:nvPr/>
        </p:nvSpPr>
        <p:spPr>
          <a:xfrm>
            <a:off x="1046671" y="2080154"/>
            <a:ext cx="252359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MonoGame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Raylib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DirectXTK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Ogre3D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SFML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Bullet Physics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Havok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299;p43">
            <a:extLst>
              <a:ext uri="{FF2B5EF4-FFF2-40B4-BE49-F238E27FC236}">
                <a16:creationId xmlns:a16="http://schemas.microsoft.com/office/drawing/2014/main" id="{7C5EEEDF-238F-3CF5-07C0-80DDFE0944FE}"/>
              </a:ext>
            </a:extLst>
          </p:cNvPr>
          <p:cNvSpPr txBox="1"/>
          <p:nvPr/>
        </p:nvSpPr>
        <p:spPr>
          <a:xfrm>
            <a:off x="2588794" y="2080154"/>
            <a:ext cx="2523595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Ogre3D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Cocos2d-x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Torque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Imgui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Assimp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Stb_image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223690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03A856-8FBE-4CF4-8902-6BF6E2A8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76" y="775049"/>
            <a:ext cx="8920843" cy="530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8010E-526C-47D6-88EC-A69277B155EF}"/>
              </a:ext>
            </a:extLst>
          </p:cNvPr>
          <p:cNvSpPr txBox="1"/>
          <p:nvPr/>
        </p:nvSpPr>
        <p:spPr>
          <a:xfrm>
            <a:off x="1046671" y="1196769"/>
            <a:ext cx="308424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o-RO" altLang="ko-KR" sz="2400" b="0" dirty="0">
                <a:solidFill>
                  <a:schemeClr val="bg1"/>
                </a:solidFill>
              </a:rPr>
              <a:t>Motoare de jocuri</a:t>
            </a:r>
            <a:endParaRPr lang="en-US" altLang="ko-KR" sz="2400" b="0" dirty="0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09D708-1EA4-C79B-FAA3-81B68A2902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r="350"/>
          <a:stretch/>
        </p:blipFill>
        <p:spPr/>
      </p:pic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2888397-7326-059C-D3C7-3FA7627E51ED}"/>
              </a:ext>
            </a:extLst>
          </p:cNvPr>
          <p:cNvSpPr txBox="1"/>
          <p:nvPr/>
        </p:nvSpPr>
        <p:spPr>
          <a:xfrm>
            <a:off x="1046671" y="2024048"/>
            <a:ext cx="2879942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Unreal Engine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CRYENGINE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Godot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Amazon Lumberyard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Game Maker</a:t>
            </a: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Studio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Cocos Creator</a:t>
            </a: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Source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Frostbite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256023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07007EE-5D6F-0493-13C8-732627614DF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4" name="Online Media 3" title="Architecture Real-time - Unreal Engine 4 Archviz">
            <a:hlinkClick r:id="" action="ppaction://media"/>
            <a:extLst>
              <a:ext uri="{FF2B5EF4-FFF2-40B4-BE49-F238E27FC236}">
                <a16:creationId xmlns:a16="http://schemas.microsoft.com/office/drawing/2014/main" id="{F28D5239-0CA7-47DC-3C91-19C016F51A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26007" y="1185955"/>
            <a:ext cx="7939983" cy="4486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21A83-68A9-7C84-61C9-27F6D3AF374D}"/>
              </a:ext>
            </a:extLst>
          </p:cNvPr>
          <p:cNvSpPr txBox="1"/>
          <p:nvPr/>
        </p:nvSpPr>
        <p:spPr>
          <a:xfrm>
            <a:off x="4331994" y="5800112"/>
            <a:ext cx="3528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https://youtu.be/eTt7AGIpV2I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07007EE-5D6F-0493-13C8-732627614DF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3" name="Online Media 2" title="Unreal Engine 5 Revealed! | Next-Gen Real-Time Demo Running on PlayStation 5">
            <a:hlinkClick r:id="" action="ppaction://media"/>
            <a:extLst>
              <a:ext uri="{FF2B5EF4-FFF2-40B4-BE49-F238E27FC236}">
                <a16:creationId xmlns:a16="http://schemas.microsoft.com/office/drawing/2014/main" id="{AED6D2BA-2A94-2304-1A7D-DA1B271007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70352" y="1211009"/>
            <a:ext cx="7851295" cy="4435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745D6-8D88-3C0C-568C-EA5DEB655930}"/>
              </a:ext>
            </a:extLst>
          </p:cNvPr>
          <p:cNvSpPr txBox="1"/>
          <p:nvPr/>
        </p:nvSpPr>
        <p:spPr>
          <a:xfrm>
            <a:off x="4244630" y="5800112"/>
            <a:ext cx="370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https://youtu.be/qC5KtatMcUw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07007EE-5D6F-0493-13C8-732627614DF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Workflow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54929-74D1-FCC0-B9EC-8D3A623381CC}"/>
              </a:ext>
            </a:extLst>
          </p:cNvPr>
          <p:cNvSpPr txBox="1"/>
          <p:nvPr/>
        </p:nvSpPr>
        <p:spPr>
          <a:xfrm>
            <a:off x="4227159" y="5800112"/>
            <a:ext cx="3737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https://youtu.be/KgcU2HBOXAw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9" name="Online Media 8" title="Megacity Flythrough">
            <a:hlinkClick r:id="" action="ppaction://media"/>
            <a:extLst>
              <a:ext uri="{FF2B5EF4-FFF2-40B4-BE49-F238E27FC236}">
                <a16:creationId xmlns:a16="http://schemas.microsoft.com/office/drawing/2014/main" id="{4212F58C-2B3D-AA73-4DAB-6B46C2183A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22873" y="1184183"/>
            <a:ext cx="7946254" cy="44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1AC5BA3-522C-F896-2E44-05399A6BC98C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Game Loop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" name="Google Shape;296;p43">
            <a:extLst>
              <a:ext uri="{FF2B5EF4-FFF2-40B4-BE49-F238E27FC236}">
                <a16:creationId xmlns:a16="http://schemas.microsoft.com/office/drawing/2014/main" id="{22B4DCD9-5940-7D18-9FFB-139A6A85F324}"/>
              </a:ext>
            </a:extLst>
          </p:cNvPr>
          <p:cNvSpPr/>
          <p:nvPr/>
        </p:nvSpPr>
        <p:spPr>
          <a:xfrm>
            <a:off x="1199138" y="2269543"/>
            <a:ext cx="9793723" cy="115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Aplica</a:t>
            </a:r>
            <a:r>
              <a:rPr lang="ro-RO" altLang="ko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ția rulează Încontinuu, actualizându-și starea </a:t>
            </a:r>
            <a:endParaRPr sz="2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296;p43">
            <a:extLst>
              <a:ext uri="{FF2B5EF4-FFF2-40B4-BE49-F238E27FC236}">
                <a16:creationId xmlns:a16="http://schemas.microsoft.com/office/drawing/2014/main" id="{326D9EB4-DAAB-06D3-6B9E-515708F2D839}"/>
              </a:ext>
            </a:extLst>
          </p:cNvPr>
          <p:cNvSpPr/>
          <p:nvPr/>
        </p:nvSpPr>
        <p:spPr>
          <a:xfrm>
            <a:off x="1199138" y="3614320"/>
            <a:ext cx="9793723" cy="115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 altLang="ko" sz="28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joc</a:t>
            </a:r>
            <a:r>
              <a:rPr lang="en-US" altLang="ko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" sz="28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este</a:t>
            </a:r>
            <a:r>
              <a:rPr lang="en-US" altLang="ko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altLang="ko" sz="28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aplica</a:t>
            </a:r>
            <a:r>
              <a:rPr lang="ro-RO" altLang="ko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ție de simulare</a:t>
            </a:r>
            <a:endParaRPr sz="2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7138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A1BA1AF-16E8-488B-A32F-CD3C197461CB}"/>
              </a:ext>
            </a:extLst>
          </p:cNvPr>
          <p:cNvSpPr txBox="1"/>
          <p:nvPr/>
        </p:nvSpPr>
        <p:spPr>
          <a:xfrm>
            <a:off x="3513287" y="1072259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8D262-6D9A-409E-A962-FFE1609E95B4}"/>
              </a:ext>
            </a:extLst>
          </p:cNvPr>
          <p:cNvSpPr txBox="1"/>
          <p:nvPr/>
        </p:nvSpPr>
        <p:spPr>
          <a:xfrm>
            <a:off x="2637248" y="3800195"/>
            <a:ext cx="298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400" dirty="0">
                <a:solidFill>
                  <a:schemeClr val="bg1"/>
                </a:solidFill>
              </a:rPr>
              <a:t>Introducere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Workflow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Game Loop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15130-5D55-4683-BD48-C10FF55B0313}"/>
              </a:ext>
            </a:extLst>
          </p:cNvPr>
          <p:cNvSpPr/>
          <p:nvPr/>
        </p:nvSpPr>
        <p:spPr>
          <a:xfrm>
            <a:off x="1950896" y="3075057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AC7DC2-DBB9-42EE-ADAB-EADA9A580D42}"/>
              </a:ext>
            </a:extLst>
          </p:cNvPr>
          <p:cNvSpPr/>
          <p:nvPr/>
        </p:nvSpPr>
        <p:spPr>
          <a:xfrm>
            <a:off x="2617253" y="3075057"/>
            <a:ext cx="34456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altLang="ko-KR" sz="2000" dirty="0">
                <a:solidFill>
                  <a:schemeClr val="bg1"/>
                </a:solidFill>
              </a:rPr>
              <a:t>Programarea aplicațiilor de simulare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C2AA5-35E4-4018-B1FA-1AF40DF5C1EB}"/>
              </a:ext>
            </a:extLst>
          </p:cNvPr>
          <p:cNvSpPr/>
          <p:nvPr/>
        </p:nvSpPr>
        <p:spPr>
          <a:xfrm>
            <a:off x="6511247" y="3075057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746F20-7095-41EE-A8A7-3829A1D5AA87}"/>
              </a:ext>
            </a:extLst>
          </p:cNvPr>
          <p:cNvSpPr/>
          <p:nvPr/>
        </p:nvSpPr>
        <p:spPr>
          <a:xfrm>
            <a:off x="7177605" y="3075057"/>
            <a:ext cx="35036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altLang="ko-KR" sz="2000" dirty="0">
                <a:solidFill>
                  <a:schemeClr val="bg1"/>
                </a:solidFill>
              </a:rPr>
              <a:t>Entity Component System (ECS)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B5F97-9D96-0703-D5BD-1391379B3168}"/>
              </a:ext>
            </a:extLst>
          </p:cNvPr>
          <p:cNvSpPr txBox="1"/>
          <p:nvPr/>
        </p:nvSpPr>
        <p:spPr>
          <a:xfrm>
            <a:off x="7176213" y="3782943"/>
            <a:ext cx="3200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400" dirty="0">
                <a:solidFill>
                  <a:schemeClr val="bg1"/>
                </a:solidFill>
              </a:rPr>
              <a:t>Programare orientată pe obiecte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err="1">
                <a:solidFill>
                  <a:schemeClr val="bg1"/>
                </a:solidFill>
              </a:rPr>
              <a:t>Descriere</a:t>
            </a:r>
            <a:r>
              <a:rPr lang="en-US" altLang="ko-KR" sz="1400" dirty="0">
                <a:solidFill>
                  <a:schemeClr val="bg1"/>
                </a:solidFill>
              </a:rPr>
              <a:t> ECS</a:t>
            </a:r>
          </a:p>
          <a:p>
            <a:r>
              <a:rPr lang="en-US" altLang="ko-KR" sz="1400" dirty="0" err="1">
                <a:solidFill>
                  <a:schemeClr val="bg1"/>
                </a:solidFill>
              </a:rPr>
              <a:t>Posibile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ro-RO" altLang="ko-KR" sz="1400" dirty="0">
                <a:solidFill>
                  <a:schemeClr val="bg1"/>
                </a:solidFill>
              </a:rPr>
              <a:t>i</a:t>
            </a:r>
            <a:r>
              <a:rPr lang="en-US" altLang="ko-KR" sz="1400" dirty="0" err="1">
                <a:solidFill>
                  <a:schemeClr val="bg1"/>
                </a:solidFill>
              </a:rPr>
              <a:t>mplement</a:t>
            </a:r>
            <a:r>
              <a:rPr lang="ro-RO" altLang="ko-KR" sz="1400" dirty="0">
                <a:solidFill>
                  <a:schemeClr val="bg1"/>
                </a:solidFill>
              </a:rPr>
              <a:t>ări</a:t>
            </a:r>
          </a:p>
          <a:p>
            <a:r>
              <a:rPr lang="ro-RO" altLang="ko-KR" sz="1400" dirty="0">
                <a:solidFill>
                  <a:schemeClr val="bg1"/>
                </a:solidFill>
              </a:rPr>
              <a:t>ECS Avansat</a:t>
            </a:r>
          </a:p>
          <a:p>
            <a:r>
              <a:rPr lang="ro-RO" altLang="ko-KR" sz="1400" dirty="0">
                <a:solidFill>
                  <a:schemeClr val="bg1"/>
                </a:solidFill>
              </a:rPr>
              <a:t>Recapitulare</a:t>
            </a:r>
            <a:br>
              <a:rPr lang="en-US" altLang="ko-KR" sz="1400" dirty="0">
                <a:solidFill>
                  <a:schemeClr val="bg1"/>
                </a:solidFill>
              </a:rPr>
            </a:b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1FE6C13-3FC0-6851-CC63-18ED20D6EFEB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Game Loop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4" name="Google Shape;295;p43">
            <a:extLst>
              <a:ext uri="{FF2B5EF4-FFF2-40B4-BE49-F238E27FC236}">
                <a16:creationId xmlns:a16="http://schemas.microsoft.com/office/drawing/2014/main" id="{BB6923A2-A12F-A175-36E2-48F410156F36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Game Loop-</a:t>
            </a:r>
            <a:r>
              <a:rPr lang="en-US" altLang="ko" dirty="0" err="1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ul</a:t>
            </a:r>
            <a:r>
              <a:rPr lang="en-US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altLang="ko" dirty="0" err="1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unui</a:t>
            </a:r>
            <a:r>
              <a:rPr lang="en-US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altLang="ko" dirty="0" err="1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joc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99;p43">
                <a:extLst>
                  <a:ext uri="{FF2B5EF4-FFF2-40B4-BE49-F238E27FC236}">
                    <a16:creationId xmlns:a16="http://schemas.microsoft.com/office/drawing/2014/main" id="{AA2E3EB9-8347-C8CD-784D-069EADC2AC1C}"/>
                  </a:ext>
                </a:extLst>
              </p:cNvPr>
              <p:cNvSpPr txBox="1"/>
              <p:nvPr/>
            </p:nvSpPr>
            <p:spPr>
              <a:xfrm>
                <a:off x="871787" y="2096965"/>
                <a:ext cx="9637282" cy="41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Preia input de la </a:t>
                </a:r>
                <a:r>
                  <a:rPr lang="en-US" sz="1600" b="1" i="1" dirty="0" err="1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juc</a:t>
                </a: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ător sau de la agenții de inteligență artificială 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en-US" sz="1600" b="1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Transmite datele preluate anterior către lumea simulată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en-US" sz="1600" b="1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Ecuațiile mișcării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ro-RO" sz="1400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Însumează forțele &amp; momentele forțelor, calculează accelerațiile</a:t>
                </a:r>
                <a:r>
                  <a:rPr lang="en-US" sz="1400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</a:t>
                </a:r>
                <a:r>
                  <a:rPr lang="ro-RO" sz="1400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o-RO" sz="1600" b="1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</m:ctrlPr>
                      </m:accPr>
                      <m:e>
                        <m:r>
                          <a:rPr lang="ro-RO" sz="1600" b="1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𝑭</m:t>
                        </m:r>
                      </m:e>
                    </m:acc>
                    <m:r>
                      <a:rPr lang="ro-RO" sz="1600" b="1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Poppins"/>
                      </a:rPr>
                      <m:t>=</m:t>
                    </m:r>
                    <m:r>
                      <a:rPr lang="ro-RO" sz="1600" b="1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Poppins"/>
                      </a:rPr>
                      <m:t>𝒎𝒂</m:t>
                    </m:r>
                  </m:oMath>
                </a14:m>
                <a:endParaRPr lang="ro-RO" sz="1600" b="1" i="1" dirty="0">
                  <a:solidFill>
                    <a:schemeClr val="lt1"/>
                  </a:solidFill>
                  <a:latin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ro-RO" sz="1600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Integrări numerice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ro-RO" sz="1400" dirty="0">
                    <a:solidFill>
                      <a:schemeClr val="lt1"/>
                    </a:solidFill>
                    <a:latin typeface="Poppins"/>
                    <a:cs typeface="Poppins"/>
                    <a:sym typeface="Poppins"/>
                  </a:rPr>
                  <a:t>Actualizează</a:t>
                </a:r>
                <a:r>
                  <a:rPr lang="ro-RO" sz="1400" b="1" dirty="0">
                    <a:solidFill>
                      <a:schemeClr val="lt1"/>
                    </a:solidFill>
                    <a:latin typeface="Poppins"/>
                    <a:cs typeface="Poppins"/>
                    <a:sym typeface="Poppins"/>
                  </a:rPr>
                  <a:t> </a:t>
                </a:r>
                <a:r>
                  <a:rPr lang="en-US" sz="1400" dirty="0" err="1">
                    <a:solidFill>
                      <a:schemeClr val="lt1"/>
                    </a:solidFill>
                    <a:latin typeface="Poppins"/>
                    <a:cs typeface="Poppins"/>
                    <a:sym typeface="Poppins"/>
                  </a:rPr>
                  <a:t>pozi</a:t>
                </a:r>
                <a:r>
                  <a:rPr lang="ro-RO" sz="1400" dirty="0">
                    <a:solidFill>
                      <a:schemeClr val="lt1"/>
                    </a:solidFill>
                    <a:latin typeface="Poppins"/>
                    <a:cs typeface="Poppins"/>
                    <a:sym typeface="Poppins"/>
                  </a:rPr>
                  <a:t>țiile și vitezele</a:t>
                </a:r>
                <a:endParaRPr lang="en-US" sz="1400" b="1" dirty="0">
                  <a:solidFill>
                    <a:schemeClr val="lt1"/>
                  </a:solidFill>
                  <a:latin typeface="Poppins"/>
                  <a:cs typeface="Poppins"/>
                  <a:sym typeface="Poppins"/>
                </a:endParaRPr>
              </a:p>
              <a:p>
                <a:pPr lvl="1"/>
                <a:endParaRPr lang="en-US" sz="1600" b="1" i="1" dirty="0">
                  <a:solidFill>
                    <a:schemeClr val="lt1"/>
                  </a:solidFill>
                  <a:latin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ro-RO" sz="1600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Detectarea coliziunilor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ro-RO" sz="1600" b="1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Rezolvarea coliziunilor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ro-RO" sz="1600" b="1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o-RO" sz="1600" b="1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Randare</a:t>
                </a:r>
              </a:p>
            </p:txBody>
          </p:sp>
        </mc:Choice>
        <mc:Fallback xmlns="">
          <p:sp>
            <p:nvSpPr>
              <p:cNvPr id="5" name="Google Shape;299;p43">
                <a:extLst>
                  <a:ext uri="{FF2B5EF4-FFF2-40B4-BE49-F238E27FC236}">
                    <a16:creationId xmlns:a16="http://schemas.microsoft.com/office/drawing/2014/main" id="{AA2E3EB9-8347-C8CD-784D-069EADC2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87" y="2096965"/>
                <a:ext cx="9637282" cy="4154120"/>
              </a:xfrm>
              <a:prstGeom prst="rect">
                <a:avLst/>
              </a:prstGeom>
              <a:blipFill>
                <a:blip r:embed="rId2"/>
                <a:stretch>
                  <a:fillRect l="-633" t="-734" b="-2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44;p70">
            <a:extLst>
              <a:ext uri="{FF2B5EF4-FFF2-40B4-BE49-F238E27FC236}">
                <a16:creationId xmlns:a16="http://schemas.microsoft.com/office/drawing/2014/main" id="{AE2E0DDA-E4D6-649A-9255-66586DC4C4F5}"/>
              </a:ext>
            </a:extLst>
          </p:cNvPr>
          <p:cNvSpPr txBox="1"/>
          <p:nvPr/>
        </p:nvSpPr>
        <p:spPr>
          <a:xfrm>
            <a:off x="7155849" y="3996260"/>
            <a:ext cx="171843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400" i="1" dirty="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Vom vorbi despre fizici în alt curs!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A9749C79-CBA7-BAC0-341D-B819FBE38421}"/>
              </a:ext>
            </a:extLst>
          </p:cNvPr>
          <p:cNvSpPr/>
          <p:nvPr/>
        </p:nvSpPr>
        <p:spPr>
          <a:xfrm flipH="1">
            <a:off x="515815" y="6251085"/>
            <a:ext cx="797169" cy="395400"/>
          </a:xfrm>
          <a:prstGeom prst="curvedUp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717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Box 510">
            <a:extLst>
              <a:ext uri="{FF2B5EF4-FFF2-40B4-BE49-F238E27FC236}">
                <a16:creationId xmlns:a16="http://schemas.microsoft.com/office/drawing/2014/main" id="{FA86146A-8E1C-EBF0-05E7-AA687D195BF0}"/>
              </a:ext>
            </a:extLst>
          </p:cNvPr>
          <p:cNvSpPr txBox="1"/>
          <p:nvPr/>
        </p:nvSpPr>
        <p:spPr>
          <a:xfrm>
            <a:off x="0" y="1281634"/>
            <a:ext cx="121286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Set all states to default</a:t>
            </a:r>
            <a:endParaRPr lang="ro-RO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ro-RO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Variable timestep loop</a:t>
            </a:r>
            <a:endParaRPr lang="ro-RO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is_over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ro-RO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  // Processes system messages, if this wasn't present the window would become unresponsive</a:t>
            </a:r>
            <a:endParaRPr lang="ro-RO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glfwPollEvents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ro-RO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  // Calculating elapsed times in milliseconds from the previous iteration</a:t>
            </a:r>
            <a:endParaRPr lang="ro-RO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elapsed_ms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&gt;((std::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chrono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duration_cast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chrono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microseconds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ro-RO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1000.0f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debug_system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clear_debug_components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elapsed_ms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window_size_in_game_units);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elapsed_ms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window_size_in_game_units);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physics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elapsed_ms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window_size_in_game_units);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handle_collisions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(window_size_in_game_units);</a:t>
            </a:r>
          </a:p>
          <a:p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b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EXIT_SUCCESS</a:t>
            </a:r>
            <a:r>
              <a:rPr lang="ro-RO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516" name="Google Shape;316;p46">
            <a:extLst>
              <a:ext uri="{FF2B5EF4-FFF2-40B4-BE49-F238E27FC236}">
                <a16:creationId xmlns:a16="http://schemas.microsoft.com/office/drawing/2014/main" id="{2D6DFB72-B0EF-122F-EEFF-94DC1CB235E0}"/>
              </a:ext>
            </a:extLst>
          </p:cNvPr>
          <p:cNvSpPr txBox="1"/>
          <p:nvPr/>
        </p:nvSpPr>
        <p:spPr>
          <a:xfrm>
            <a:off x="344134" y="513899"/>
            <a:ext cx="62358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en-US" altLang="ko" sz="2400" kern="0" dirty="0" err="1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Exemplu</a:t>
            </a:r>
            <a:endParaRPr lang="en-US" altLang="ko" sz="2400" kern="0" dirty="0">
              <a:solidFill>
                <a:srgbClr val="FFFFFF"/>
              </a:solidFill>
              <a:ea typeface="Poppins ExtraLight"/>
              <a:cs typeface="Poppins ExtraLight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390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Game Loop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Metode care se apelează constant în Unity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662708"/>
            <a:ext cx="894979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o-RO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Metodă apelată la fiecare cadru.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o-R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LateUpdate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Este apelată la fiecare cadru, după ce au fost apelate toate metodele Update din aplicație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o-RO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FixedUpdate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 apelează o dată la un interval fix de timp, care corespunde cu frecvența cu care se actualizează sistemul fizic din Unity. </a:t>
            </a:r>
          </a:p>
          <a:p>
            <a:pPr lvl="1"/>
            <a:endParaRPr lang="ro-RO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lvl="1" indent="-342900">
              <a:buFont typeface="+mj-lt"/>
              <a:buAutoNum type="arabicPeriod"/>
            </a:pPr>
            <a:endParaRPr lang="ro-RO" sz="1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5888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65547-A48E-49C6-87D9-A593AFA64819}"/>
              </a:ext>
            </a:extLst>
          </p:cNvPr>
          <p:cNvSpPr txBox="1"/>
          <p:nvPr/>
        </p:nvSpPr>
        <p:spPr>
          <a:xfrm>
            <a:off x="2999874" y="2136339"/>
            <a:ext cx="6192252" cy="25853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o-RO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Entity Component System (ECS)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35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03A856-8FBE-4CF4-8902-6BF6E2A8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76" y="775049"/>
            <a:ext cx="8920843" cy="530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CF049-ED54-4310-9C23-E59943F42FE2}"/>
              </a:ext>
            </a:extLst>
          </p:cNvPr>
          <p:cNvSpPr txBox="1"/>
          <p:nvPr/>
        </p:nvSpPr>
        <p:spPr>
          <a:xfrm>
            <a:off x="1046671" y="2539369"/>
            <a:ext cx="3084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200" dirty="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ECS-urile sunt folosite atât în Minecraft, cât și în multe alte jocuri comerciale</a:t>
            </a:r>
            <a:endParaRPr lang="ro-RO" sz="1200" dirty="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8010E-526C-47D6-88EC-A69277B155EF}"/>
              </a:ext>
            </a:extLst>
          </p:cNvPr>
          <p:cNvSpPr txBox="1"/>
          <p:nvPr/>
        </p:nvSpPr>
        <p:spPr>
          <a:xfrm>
            <a:off x="1046671" y="827437"/>
            <a:ext cx="3084246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o-RO" altLang="ko-KR" sz="2400" b="0" dirty="0">
                <a:solidFill>
                  <a:schemeClr val="bg1"/>
                </a:solidFill>
              </a:rPr>
              <a:t>Entity Component System (ECS)</a:t>
            </a:r>
            <a:endParaRPr lang="en-US" altLang="ko-KR" sz="2400" b="0" dirty="0">
              <a:solidFill>
                <a:schemeClr val="bg1"/>
              </a:solidFill>
            </a:endParaRPr>
          </a:p>
        </p:txBody>
      </p:sp>
      <p:pic>
        <p:nvPicPr>
          <p:cNvPr id="4" name="Picture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9D708-1EA4-C79B-FAA3-81B68A2902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r="8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133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9CB4755-3EDF-465B-98FB-936A3DEBE7F5}"/>
              </a:ext>
            </a:extLst>
          </p:cNvPr>
          <p:cNvSpPr txBox="1"/>
          <p:nvPr/>
        </p:nvSpPr>
        <p:spPr>
          <a:xfrm>
            <a:off x="2998843" y="1004262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Ce sunt Entitățile?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B917CEA-DC22-A343-C98B-97F17B1F9E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>
          <a:xfrm>
            <a:off x="1286449" y="3198743"/>
            <a:ext cx="1974850" cy="1976438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F2568B5-5111-76FC-99D8-2A4EF3BC06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3821113" y="3198743"/>
            <a:ext cx="1976437" cy="197643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41D3B0A-2266-E7E0-8240-AC65D260B2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6394451" y="3198743"/>
            <a:ext cx="1976438" cy="1976438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4DDCB6-37B2-849F-B15D-3C3F26C6F6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789" y="3254305"/>
            <a:ext cx="1976437" cy="1976438"/>
          </a:xfrm>
        </p:spPr>
      </p:pic>
      <p:sp>
        <p:nvSpPr>
          <p:cNvPr id="2" name="직사각형 24">
            <a:extLst>
              <a:ext uri="{FF2B5EF4-FFF2-40B4-BE49-F238E27FC236}">
                <a16:creationId xmlns:a16="http://schemas.microsoft.com/office/drawing/2014/main" id="{A01A132F-82C6-5E37-1CBD-495743DEFA3D}"/>
              </a:ext>
            </a:extLst>
          </p:cNvPr>
          <p:cNvSpPr/>
          <p:nvPr/>
        </p:nvSpPr>
        <p:spPr>
          <a:xfrm>
            <a:off x="1073542" y="2221616"/>
            <a:ext cx="754696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Entități</a:t>
            </a:r>
            <a:r>
              <a:rPr lang="en-US" altLang="ko-KR" sz="2000" dirty="0">
                <a:solidFill>
                  <a:srgbClr val="FF4E68"/>
                </a:solidFill>
                <a:latin typeface="+mj-lt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lucruri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care </a:t>
            </a:r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există în universul jocului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1B5E1580-C0A4-B3C2-AA94-D671AF442A1B}"/>
              </a:ext>
            </a:extLst>
          </p:cNvPr>
          <p:cNvSpPr/>
          <p:nvPr/>
        </p:nvSpPr>
        <p:spPr>
          <a:xfrm>
            <a:off x="1073542" y="5488964"/>
            <a:ext cx="2400665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Mistery Box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4F79AFE5-4DA2-12E0-CDCF-51DF0EC38F9B}"/>
              </a:ext>
            </a:extLst>
          </p:cNvPr>
          <p:cNvSpPr/>
          <p:nvPr/>
        </p:nvSpPr>
        <p:spPr>
          <a:xfrm>
            <a:off x="3646692" y="5548598"/>
            <a:ext cx="2400665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Mario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24">
            <a:extLst>
              <a:ext uri="{FF2B5EF4-FFF2-40B4-BE49-F238E27FC236}">
                <a16:creationId xmlns:a16="http://schemas.microsoft.com/office/drawing/2014/main" id="{8FD4880B-91D9-CCF5-3FA5-10BD4B9C6366}"/>
              </a:ext>
            </a:extLst>
          </p:cNvPr>
          <p:cNvSpPr/>
          <p:nvPr/>
        </p:nvSpPr>
        <p:spPr>
          <a:xfrm>
            <a:off x="6182336" y="5548598"/>
            <a:ext cx="2400665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Goomba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A1BCDA01-4363-CE1D-D112-8D2BB9F45C67}"/>
              </a:ext>
            </a:extLst>
          </p:cNvPr>
          <p:cNvSpPr/>
          <p:nvPr/>
        </p:nvSpPr>
        <p:spPr>
          <a:xfrm>
            <a:off x="8786307" y="5548598"/>
            <a:ext cx="2400665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Background Music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525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BD2915-3F20-A99A-E0A3-6B787424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563" y="1223778"/>
            <a:ext cx="3943999" cy="5082069"/>
          </a:xfrm>
          <a:prstGeom prst="rect">
            <a:avLst/>
          </a:prstGeom>
        </p:spPr>
      </p:pic>
      <p:sp>
        <p:nvSpPr>
          <p:cNvPr id="3" name="직사각형 24">
            <a:extLst>
              <a:ext uri="{FF2B5EF4-FFF2-40B4-BE49-F238E27FC236}">
                <a16:creationId xmlns:a16="http://schemas.microsoft.com/office/drawing/2014/main" id="{5B881500-85C3-F8BA-162F-6EC968F41993}"/>
              </a:ext>
            </a:extLst>
          </p:cNvPr>
          <p:cNvSpPr/>
          <p:nvPr/>
        </p:nvSpPr>
        <p:spPr>
          <a:xfrm>
            <a:off x="838199" y="1733487"/>
            <a:ext cx="8622169" cy="203132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b="1" dirty="0">
                <a:solidFill>
                  <a:srgbClr val="FF4E68"/>
                </a:solidFill>
                <a:latin typeface="+mj-lt"/>
              </a:rPr>
              <a:t>Programare Orientată pe Obiecte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altLang="ko-KR" b="1" dirty="0">
              <a:solidFill>
                <a:srgbClr val="40007A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-KR" b="1" i="1" dirty="0">
                <a:latin typeface="+mj-lt"/>
              </a:rPr>
              <a:t>Entitățile sunt obiecte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-KR" b="1" i="1" dirty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o-RO" altLang="ko-KR" dirty="0">
                <a:latin typeface="+mj-lt"/>
              </a:rPr>
              <a:t>Conțin date, comportament, etc.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ro-RO" altLang="ko-KR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-KR" b="1" i="1" dirty="0">
                <a:latin typeface="+mj-lt"/>
              </a:rPr>
              <a:t>Ierarhizarea entităților</a:t>
            </a:r>
            <a:r>
              <a:rPr lang="en-US" altLang="ko-KR" b="1" i="1" dirty="0">
                <a:latin typeface="+mj-lt"/>
              </a:rPr>
              <a:t>: </a:t>
            </a:r>
            <a:r>
              <a:rPr lang="en-US" altLang="ko-KR" b="1" i="1" dirty="0" err="1">
                <a:latin typeface="+mj-lt"/>
              </a:rPr>
              <a:t>Entit</a:t>
            </a:r>
            <a:r>
              <a:rPr lang="ro-RO" altLang="ko-KR" b="1" i="1" dirty="0">
                <a:latin typeface="+mj-lt"/>
              </a:rPr>
              <a:t>ățile moștenesc alte Entități</a:t>
            </a:r>
            <a:endParaRPr lang="ro-RO" altLang="ko-KR" dirty="0">
              <a:latin typeface="+mj-lt"/>
            </a:endParaRPr>
          </a:p>
        </p:txBody>
      </p:sp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9E532A4E-FE74-8026-5021-CABEB6700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1869996" y="4441290"/>
            <a:ext cx="1976438" cy="1976438"/>
          </a:xfrm>
          <a:prstGeom prst="ellipse">
            <a:avLst/>
          </a:prstGeom>
        </p:spPr>
      </p:pic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07BC1557-EF8F-8964-5FB7-DB3F837A0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4678758" y="4441290"/>
            <a:ext cx="1976437" cy="1976438"/>
          </a:xfrm>
          <a:prstGeom prst="ellipse">
            <a:avLst/>
          </a:prstGeom>
        </p:spPr>
      </p:pic>
      <p:sp>
        <p:nvSpPr>
          <p:cNvPr id="11" name="Google Shape;295;p43">
            <a:extLst>
              <a:ext uri="{FF2B5EF4-FFF2-40B4-BE49-F238E27FC236}">
                <a16:creationId xmlns:a16="http://schemas.microsoft.com/office/drawing/2014/main" id="{535A3C68-FA33-66EE-27F9-AEBBD1330F95}"/>
              </a:ext>
            </a:extLst>
          </p:cNvPr>
          <p:cNvSpPr/>
          <p:nvPr/>
        </p:nvSpPr>
        <p:spPr>
          <a:xfrm>
            <a:off x="838199" y="291090"/>
            <a:ext cx="10950325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62500" lnSpcReduction="20000"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altLang="ko" sz="5400" kern="1200" dirty="0">
                <a:latin typeface="+mj-lt"/>
                <a:ea typeface="+mj-ea"/>
                <a:cs typeface="+mj-cs"/>
                <a:sym typeface="Poppins Black"/>
              </a:rPr>
              <a:t>Entități în Programarea de Jocuri Tradițională</a:t>
            </a:r>
            <a:endParaRPr lang="en-US" altLang="ko" sz="5400" kern="1200" dirty="0">
              <a:latin typeface="+mj-lt"/>
              <a:ea typeface="+mj-ea"/>
              <a:cs typeface="+mj-cs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67218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316;p46">
            <a:extLst>
              <a:ext uri="{FF2B5EF4-FFF2-40B4-BE49-F238E27FC236}">
                <a16:creationId xmlns:a16="http://schemas.microsoft.com/office/drawing/2014/main" id="{2D6DFB72-B0EF-122F-EEFF-94DC1CB235E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ko" sz="3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 ExtraLight"/>
              </a:rPr>
              <a:t>Ierarhizarea Entităților (design orientat pe obiecte)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7BC3A-A6DC-0AEB-4976-8295CDBB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7" y="1389023"/>
            <a:ext cx="11513886" cy="4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4">
            <a:extLst>
              <a:ext uri="{FF2B5EF4-FFF2-40B4-BE49-F238E27FC236}">
                <a16:creationId xmlns:a16="http://schemas.microsoft.com/office/drawing/2014/main" id="{E026D0E0-B176-4938-56AF-6EADE3CEB9BA}"/>
              </a:ext>
            </a:extLst>
          </p:cNvPr>
          <p:cNvSpPr/>
          <p:nvPr/>
        </p:nvSpPr>
        <p:spPr>
          <a:xfrm>
            <a:off x="838199" y="1983954"/>
            <a:ext cx="754696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latin typeface="+mj-lt"/>
              </a:rPr>
              <a:t>Ce se întâmplă dacă vrem ca mario să poată fi turtit?</a:t>
            </a:r>
            <a:endParaRPr lang="en-US" altLang="ko-KR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D1CA5-6479-DC40-BB68-2F91C6D7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" y="3144241"/>
            <a:ext cx="7445693" cy="3713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D4626-EA6E-0343-82CA-AEA9809A7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528" y="1086565"/>
            <a:ext cx="4253086" cy="5480345"/>
          </a:xfrm>
          <a:prstGeom prst="rect">
            <a:avLst/>
          </a:prstGeom>
        </p:spPr>
      </p:pic>
      <p:sp>
        <p:nvSpPr>
          <p:cNvPr id="7" name="Google Shape;295;p43">
            <a:extLst>
              <a:ext uri="{FF2B5EF4-FFF2-40B4-BE49-F238E27FC236}">
                <a16:creationId xmlns:a16="http://schemas.microsoft.com/office/drawing/2014/main" id="{64F15090-E6EA-77D2-7B61-BD01749E5F1B}"/>
              </a:ext>
            </a:extLst>
          </p:cNvPr>
          <p:cNvSpPr/>
          <p:nvPr/>
        </p:nvSpPr>
        <p:spPr>
          <a:xfrm>
            <a:off x="838199" y="602572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62500" lnSpcReduction="20000"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Probleme ale abordării orientate pe obiecte</a:t>
            </a:r>
            <a:endParaRPr lang="en-US" altLang="ko" sz="5400" kern="1200" dirty="0">
              <a:solidFill>
                <a:srgbClr val="FF4E68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31318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3A71D0-5FDE-81C6-649B-022EA3F4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05" y="1112148"/>
            <a:ext cx="6943095" cy="5513671"/>
          </a:xfrm>
          <a:prstGeom prst="rect">
            <a:avLst/>
          </a:prstGeom>
        </p:spPr>
      </p:pic>
      <p:sp>
        <p:nvSpPr>
          <p:cNvPr id="3" name="직사각형 24">
            <a:extLst>
              <a:ext uri="{FF2B5EF4-FFF2-40B4-BE49-F238E27FC236}">
                <a16:creationId xmlns:a16="http://schemas.microsoft.com/office/drawing/2014/main" id="{E026D0E0-B176-4938-56AF-6EADE3CEB9BA}"/>
              </a:ext>
            </a:extLst>
          </p:cNvPr>
          <p:cNvSpPr/>
          <p:nvPr/>
        </p:nvSpPr>
        <p:spPr>
          <a:xfrm>
            <a:off x="713905" y="2293582"/>
            <a:ext cx="7546966" cy="163121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latin typeface="+mj-lt"/>
              </a:rPr>
              <a:t>Dificil de adăugat comportamente </a:t>
            </a:r>
            <a:r>
              <a:rPr lang="ro-RO" altLang="ko-KR" sz="2000" dirty="0">
                <a:solidFill>
                  <a:srgbClr val="40007A"/>
                </a:solidFill>
                <a:latin typeface="+mj-lt"/>
              </a:rPr>
              <a:t>noi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altLang="ko-KR" sz="2000" dirty="0">
              <a:solidFill>
                <a:srgbClr val="40007A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latin typeface="+mj-lt"/>
              </a:rPr>
              <a:t>Fie</a:t>
            </a:r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duplicăm</a:t>
            </a:r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ro-RO" altLang="ko-KR" sz="2000" dirty="0">
                <a:latin typeface="+mj-lt"/>
              </a:rPr>
              <a:t>codul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-KR" sz="20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latin typeface="+mj-lt"/>
              </a:rPr>
              <a:t>Fie avem </a:t>
            </a: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CLASE GIGANTICE</a:t>
            </a:r>
          </a:p>
        </p:txBody>
      </p:sp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96CEF02E-2A88-D865-AAC1-5FAF6878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1936043" y="4127113"/>
            <a:ext cx="2473007" cy="2473008"/>
          </a:xfrm>
          <a:prstGeom prst="ellipse">
            <a:avLst/>
          </a:prstGeom>
        </p:spPr>
      </p:pic>
      <p:sp>
        <p:nvSpPr>
          <p:cNvPr id="12" name="Google Shape;295;p43">
            <a:extLst>
              <a:ext uri="{FF2B5EF4-FFF2-40B4-BE49-F238E27FC236}">
                <a16:creationId xmlns:a16="http://schemas.microsoft.com/office/drawing/2014/main" id="{ED3EADB5-8CE2-88CC-078F-CF12F6E98879}"/>
              </a:ext>
            </a:extLst>
          </p:cNvPr>
          <p:cNvSpPr/>
          <p:nvPr/>
        </p:nvSpPr>
        <p:spPr>
          <a:xfrm>
            <a:off x="7245913" y="2241924"/>
            <a:ext cx="2694075" cy="11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Nicio opțiune nu este bună pentru jocuri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mari!</a:t>
            </a:r>
            <a:endParaRPr lang="en-US" altLang="ko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" name="Google Shape;295;p43">
            <a:extLst>
              <a:ext uri="{FF2B5EF4-FFF2-40B4-BE49-F238E27FC236}">
                <a16:creationId xmlns:a16="http://schemas.microsoft.com/office/drawing/2014/main" id="{CF078296-95D8-5AA3-B4A5-ECE70F2B3466}"/>
              </a:ext>
            </a:extLst>
          </p:cNvPr>
          <p:cNvSpPr/>
          <p:nvPr/>
        </p:nvSpPr>
        <p:spPr>
          <a:xfrm>
            <a:off x="838200" y="547649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62500" lnSpcReduction="20000"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Probleme ale abordării orientate pe obiecte</a:t>
            </a:r>
            <a:endParaRPr lang="en-US" altLang="ko" sz="5400" kern="1200" dirty="0">
              <a:solidFill>
                <a:srgbClr val="FF4E68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22731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65547-A48E-49C6-87D9-A593AFA64819}"/>
              </a:ext>
            </a:extLst>
          </p:cNvPr>
          <p:cNvSpPr txBox="1"/>
          <p:nvPr/>
        </p:nvSpPr>
        <p:spPr>
          <a:xfrm>
            <a:off x="2999874" y="2136339"/>
            <a:ext cx="6192252" cy="25853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o-RO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Programarea Aplicațiilor de simulare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Exemplu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de </a:t>
            </a: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diagramă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ECS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97E3ED6-9976-173B-6068-2B387D6E5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6" y="1344608"/>
            <a:ext cx="10208614" cy="4440746"/>
          </a:xfrm>
          <a:prstGeom prst="rect">
            <a:avLst/>
          </a:prstGeom>
        </p:spPr>
      </p:pic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062AA40C-9ADB-CEF0-E211-1D4933E20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-11980" y="2947235"/>
            <a:ext cx="3933650" cy="3933650"/>
          </a:xfrm>
          <a:prstGeom prst="ellipse">
            <a:avLst/>
          </a:prstGeom>
        </p:spPr>
      </p:pic>
      <p:sp>
        <p:nvSpPr>
          <p:cNvPr id="6" name="Google Shape;295;p43">
            <a:extLst>
              <a:ext uri="{FF2B5EF4-FFF2-40B4-BE49-F238E27FC236}">
                <a16:creationId xmlns:a16="http://schemas.microsoft.com/office/drawing/2014/main" id="{38A03F9B-0C94-45D3-CB1C-2B0BEAA70249}"/>
              </a:ext>
            </a:extLst>
          </p:cNvPr>
          <p:cNvSpPr/>
          <p:nvPr/>
        </p:nvSpPr>
        <p:spPr>
          <a:xfrm>
            <a:off x="1765647" y="1769023"/>
            <a:ext cx="2466177" cy="11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Goomba este acum separat de date și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funcționalități</a:t>
            </a:r>
            <a:endParaRPr lang="en-US" altLang="ko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61889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1">
            <a:extLst>
              <a:ext uri="{FF2B5EF4-FFF2-40B4-BE49-F238E27FC236}">
                <a16:creationId xmlns:a16="http://schemas.microsoft.com/office/drawing/2014/main" id="{C4BAF6C4-175B-E23B-D0E4-CA792E20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58259" y="2890267"/>
            <a:ext cx="3967732" cy="396773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1B595-11EC-3761-24E7-8C56A447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919"/>
            <a:ext cx="12192000" cy="5275336"/>
          </a:xfrm>
          <a:prstGeom prst="rect">
            <a:avLst/>
          </a:pr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Exemplu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de </a:t>
            </a: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diagramă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ECS</a:t>
            </a:r>
          </a:p>
        </p:txBody>
      </p:sp>
      <p:sp>
        <p:nvSpPr>
          <p:cNvPr id="11" name="Google Shape;295;p43">
            <a:extLst>
              <a:ext uri="{FF2B5EF4-FFF2-40B4-BE49-F238E27FC236}">
                <a16:creationId xmlns:a16="http://schemas.microsoft.com/office/drawing/2014/main" id="{ED83317A-8A91-5E5C-25EA-804FD39402A2}"/>
              </a:ext>
            </a:extLst>
          </p:cNvPr>
          <p:cNvSpPr/>
          <p:nvPr/>
        </p:nvSpPr>
        <p:spPr>
          <a:xfrm>
            <a:off x="910452" y="2117680"/>
            <a:ext cx="2733991" cy="11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Dacă dorim ca Mario să poată fi turtit?</a:t>
            </a:r>
            <a:endParaRPr lang="en-US" altLang="ko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139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1">
            <a:extLst>
              <a:ext uri="{FF2B5EF4-FFF2-40B4-BE49-F238E27FC236}">
                <a16:creationId xmlns:a16="http://schemas.microsoft.com/office/drawing/2014/main" id="{C4BAF6C4-175B-E23B-D0E4-CA792E20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58259" y="2890267"/>
            <a:ext cx="3967732" cy="396773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1B595-11EC-3761-24E7-8C56A447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919"/>
            <a:ext cx="12192000" cy="5275336"/>
          </a:xfrm>
          <a:prstGeom prst="rect">
            <a:avLst/>
          </a:pr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Exemplu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de </a:t>
            </a: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diagramă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ECS</a:t>
            </a:r>
          </a:p>
        </p:txBody>
      </p:sp>
      <p:sp>
        <p:nvSpPr>
          <p:cNvPr id="11" name="Google Shape;295;p43">
            <a:extLst>
              <a:ext uri="{FF2B5EF4-FFF2-40B4-BE49-F238E27FC236}">
                <a16:creationId xmlns:a16="http://schemas.microsoft.com/office/drawing/2014/main" id="{ED83317A-8A91-5E5C-25EA-804FD39402A2}"/>
              </a:ext>
            </a:extLst>
          </p:cNvPr>
          <p:cNvSpPr/>
          <p:nvPr/>
        </p:nvSpPr>
        <p:spPr>
          <a:xfrm>
            <a:off x="838199" y="1927476"/>
            <a:ext cx="3115539" cy="14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Îi putem adăuga 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componentă de fizici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pentru a putea fi turtit.</a:t>
            </a:r>
            <a:endParaRPr lang="en-US" altLang="ko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C601A8-6753-C8AE-9930-3588B3BB4A5F}"/>
              </a:ext>
            </a:extLst>
          </p:cNvPr>
          <p:cNvCxnSpPr/>
          <p:nvPr/>
        </p:nvCxnSpPr>
        <p:spPr>
          <a:xfrm>
            <a:off x="7459925" y="2420858"/>
            <a:ext cx="1559085" cy="100814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1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1">
            <a:extLst>
              <a:ext uri="{FF2B5EF4-FFF2-40B4-BE49-F238E27FC236}">
                <a16:creationId xmlns:a16="http://schemas.microsoft.com/office/drawing/2014/main" id="{C4BAF6C4-175B-E23B-D0E4-CA792E20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 b="1106"/>
          <a:stretch/>
        </p:blipFill>
        <p:spPr>
          <a:xfrm>
            <a:off x="58259" y="2890267"/>
            <a:ext cx="3967732" cy="3967734"/>
          </a:xfrm>
          <a:prstGeom prst="ellipse">
            <a:avLst/>
          </a:pr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Exemplu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de </a:t>
            </a: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diagramă</a:t>
            </a:r>
            <a:r>
              <a:rPr lang="en-US" altLang="ko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 ECS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EAEC82C-7C25-89C7-A85A-CBEAF0B15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800"/>
            <a:ext cx="12193200" cy="5275856"/>
          </a:xfrm>
          <a:prstGeom prst="rect">
            <a:avLst/>
          </a:prstGeom>
        </p:spPr>
      </p:pic>
      <p:sp>
        <p:nvSpPr>
          <p:cNvPr id="11" name="Google Shape;295;p43">
            <a:extLst>
              <a:ext uri="{FF2B5EF4-FFF2-40B4-BE49-F238E27FC236}">
                <a16:creationId xmlns:a16="http://schemas.microsoft.com/office/drawing/2014/main" id="{ED83317A-8A91-5E5C-25EA-804FD39402A2}"/>
              </a:ext>
            </a:extLst>
          </p:cNvPr>
          <p:cNvSpPr/>
          <p:nvPr/>
        </p:nvSpPr>
        <p:spPr>
          <a:xfrm>
            <a:off x="761964" y="2182139"/>
            <a:ext cx="3240529" cy="11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latin typeface="Poppins Black"/>
                <a:ea typeface="Poppins Black"/>
                <a:cs typeface="Poppins Black"/>
                <a:sym typeface="Poppins Black"/>
              </a:rPr>
              <a:t>Ce se va întâmpla aici?</a:t>
            </a:r>
            <a:endParaRPr lang="en-US" altLang="ko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93055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Entity Component System (ECS)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Ce este ECS?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583767"/>
            <a:ext cx="8884006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Alternativă la programarea orientatată pe obiecte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Datele sunt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de sine stătătoare</a:t>
            </a:r>
            <a:r>
              <a:rPr lang="ro-RO" sz="2000" b="1" dirty="0">
                <a:solidFill>
                  <a:srgbClr val="40007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modulare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Un fel de blocuri de construit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Entitățile nu mai </a:t>
            </a:r>
            <a:r>
              <a:rPr lang="en-US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conțin</a:t>
            </a:r>
            <a:r>
              <a:rPr lang="en-US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datele.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 aleg componentele entităților</a:t>
            </a:r>
          </a:p>
          <a:p>
            <a:pPr marL="800100" lvl="1" indent="-342900">
              <a:buFont typeface="+mj-lt"/>
              <a:buAutoNum type="arabicPeriod"/>
            </a:pPr>
            <a:endParaRPr lang="ro-RO" sz="1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53674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Entity Component System (ECS)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Ce este ECS?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517982"/>
            <a:ext cx="10943050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Acțiunile entităților sunt determinate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în întregime de datele acestora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Game loop-ul nu are nevoie să referențieze entitățile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Sistemele caută entitățile cu componentele potrivite (date) și le actualizează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sz="1600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Pentru ca Mario să se poată mișca este nevoie de poziție &amp; viteză (velocity)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sz="1600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sz="1600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7360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Entity Component System (ECS)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Ce este ECS?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414600"/>
            <a:ext cx="10212846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Agregare</a:t>
            </a:r>
            <a:r>
              <a:rPr lang="ro-RO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peste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moștenire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i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rgbClr val="FFD27E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ntitățile sunt colecții de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componente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rgbClr val="FFD27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omponentele</a:t>
            </a:r>
            <a:r>
              <a:rPr lang="ro-RO" sz="2000" b="1" dirty="0">
                <a:solidFill>
                  <a:srgbClr val="40007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conțin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Poziție, viteză, input, etc.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rgbClr val="FFD27E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istemele sunt colecții de</a:t>
            </a:r>
            <a:r>
              <a:rPr lang="ro-RO" sz="2000" b="1" dirty="0">
                <a:solidFill>
                  <a:srgbClr val="FFD27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acțiuni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Sistemul de randare, sistemul de mișcare, etc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72127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Componente</a:t>
            </a:r>
            <a:endParaRPr lang="en-US" altLang="ko" sz="5400" kern="1200" dirty="0">
              <a:solidFill>
                <a:schemeClr val="tx1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9" y="1358906"/>
            <a:ext cx="10212846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Con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țin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 doar 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date</a:t>
            </a:r>
          </a:p>
          <a:p>
            <a:pPr lvl="1"/>
            <a:endParaRPr lang="ro-RO" sz="2000" b="1" dirty="0"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Descriu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un sigur 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aspect el unei Entități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latin typeface="Poppins"/>
              <a:ea typeface="Poppins"/>
              <a:cs typeface="Poppins"/>
              <a:sym typeface="Poppins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o-RO" sz="2000" b="1" i="1" dirty="0">
                <a:latin typeface="Poppins"/>
                <a:ea typeface="Poppins"/>
                <a:cs typeface="Poppins"/>
                <a:sym typeface="Poppins"/>
              </a:rPr>
              <a:t>ex. o Entitate pentru o trompetă va avea o Componentă audio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024DC7C-217D-A565-6327-ACD139FDC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13" y="3429000"/>
            <a:ext cx="9260132" cy="29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Componente</a:t>
            </a:r>
            <a:endParaRPr lang="en-US" altLang="ko" sz="5400" kern="1200" dirty="0">
              <a:solidFill>
                <a:schemeClr val="tx1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9" y="1358906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De regulă sunt implementate folosind structuri.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7FD132B-C19A-0C63-3531-7860CBC32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" y="1986446"/>
            <a:ext cx="1070810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90BC8-E5AC-4439-A6FA-B06D0E2256FB}"/>
              </a:ext>
            </a:extLst>
          </p:cNvPr>
          <p:cNvSpPr txBox="1"/>
          <p:nvPr/>
        </p:nvSpPr>
        <p:spPr>
          <a:xfrm>
            <a:off x="1790703" y="1333071"/>
            <a:ext cx="861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0460B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o-RO" altLang="ko-KR" sz="2800" dirty="0">
                <a:solidFill>
                  <a:schemeClr val="bg1"/>
                </a:solidFill>
              </a:rPr>
              <a:t>Ce Componente ați atribui acestor entități?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AD1F7B9-E7B0-1D2B-9971-3D6212B1186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035" y="2108420"/>
            <a:ext cx="3257667" cy="3257663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32A0945-7BB3-BF28-D730-9EEF078E803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298" y="2108420"/>
            <a:ext cx="3257667" cy="3257663"/>
          </a:xfrm>
        </p:spPr>
      </p:pic>
      <p:sp>
        <p:nvSpPr>
          <p:cNvPr id="20" name="Google Shape;544;p70">
            <a:extLst>
              <a:ext uri="{FF2B5EF4-FFF2-40B4-BE49-F238E27FC236}">
                <a16:creationId xmlns:a16="http://schemas.microsoft.com/office/drawing/2014/main" id="{F667C053-451E-0B3E-21D6-291FD33ED7E5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Atribuirea Componentelor</a:t>
            </a:r>
          </a:p>
        </p:txBody>
      </p:sp>
    </p:spTree>
    <p:extLst>
      <p:ext uri="{BB962C8B-B14F-4D97-AF65-F5344CB8AC3E}">
        <p14:creationId xmlns:p14="http://schemas.microsoft.com/office/powerpoint/2010/main" val="384221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90BC8-E5AC-4439-A6FA-B06D0E2256FB}"/>
              </a:ext>
            </a:extLst>
          </p:cNvPr>
          <p:cNvSpPr txBox="1"/>
          <p:nvPr/>
        </p:nvSpPr>
        <p:spPr>
          <a:xfrm>
            <a:off x="1790703" y="1002415"/>
            <a:ext cx="861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0460B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o-RO" altLang="ko-KR" sz="2800" dirty="0">
                <a:solidFill>
                  <a:srgbClr val="40007A"/>
                </a:solidFill>
              </a:rPr>
              <a:t>Direcții</a:t>
            </a:r>
            <a:endParaRPr lang="ko-KR" altLang="en-US" sz="2800" dirty="0">
              <a:solidFill>
                <a:srgbClr val="40007A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FC457E-1121-471F-A189-2E35B652135C}"/>
              </a:ext>
            </a:extLst>
          </p:cNvPr>
          <p:cNvSpPr/>
          <p:nvPr/>
        </p:nvSpPr>
        <p:spPr>
          <a:xfrm>
            <a:off x="2421866" y="4637174"/>
            <a:ext cx="253730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400" dirty="0">
                <a:solidFill>
                  <a:srgbClr val="40007A"/>
                </a:solidFill>
                <a:latin typeface="+mj-lt"/>
              </a:rPr>
              <a:t>API-uri grafice</a:t>
            </a:r>
            <a:endParaRPr lang="en-US" altLang="ko-KR" sz="2400" dirty="0">
              <a:solidFill>
                <a:srgbClr val="40007A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C9D9F8-FE9F-485A-BAF6-D6AF86BFE498}"/>
              </a:ext>
            </a:extLst>
          </p:cNvPr>
          <p:cNvSpPr/>
          <p:nvPr/>
        </p:nvSpPr>
        <p:spPr>
          <a:xfrm>
            <a:off x="7518297" y="4637174"/>
            <a:ext cx="253730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400" dirty="0">
                <a:solidFill>
                  <a:srgbClr val="40007A"/>
                </a:solidFill>
                <a:latin typeface="+mj-lt"/>
              </a:rPr>
              <a:t>Motoare de jocuri</a:t>
            </a:r>
            <a:endParaRPr lang="en-US" altLang="ko-KR" sz="2400" dirty="0">
              <a:solidFill>
                <a:srgbClr val="40007A"/>
              </a:solidFill>
              <a:latin typeface="+mj-lt"/>
            </a:endParaRPr>
          </a:p>
        </p:txBody>
      </p:sp>
      <p:pic>
        <p:nvPicPr>
          <p:cNvPr id="15" name="Picture Placeholder 14" descr="Logo, company name&#10;&#10;Description automatically generated">
            <a:extLst>
              <a:ext uri="{FF2B5EF4-FFF2-40B4-BE49-F238E27FC236}">
                <a16:creationId xmlns:a16="http://schemas.microsoft.com/office/drawing/2014/main" id="{BAD1F7B9-E7B0-1D2B-9971-3D6212B1186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866" y="1812755"/>
            <a:ext cx="2537302" cy="2537299"/>
          </a:xfrm>
        </p:spPr>
      </p:pic>
      <p:pic>
        <p:nvPicPr>
          <p:cNvPr id="19" name="Picture Placeholder 18" descr="Logo&#10;&#10;Description automatically generated">
            <a:extLst>
              <a:ext uri="{FF2B5EF4-FFF2-40B4-BE49-F238E27FC236}">
                <a16:creationId xmlns:a16="http://schemas.microsoft.com/office/drawing/2014/main" id="{432A0945-7BB3-BF28-D730-9EEF078E803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18298" y="1812755"/>
            <a:ext cx="2537302" cy="2537299"/>
          </a:xfrm>
        </p:spPr>
      </p:pic>
    </p:spTree>
    <p:extLst>
      <p:ext uri="{BB962C8B-B14F-4D97-AF65-F5344CB8AC3E}">
        <p14:creationId xmlns:p14="http://schemas.microsoft.com/office/powerpoint/2010/main" val="262800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44;p70">
            <a:extLst>
              <a:ext uri="{FF2B5EF4-FFF2-40B4-BE49-F238E27FC236}">
                <a16:creationId xmlns:a16="http://schemas.microsoft.com/office/drawing/2014/main" id="{F667C053-451E-0B3E-21D6-291FD33ED7E5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 ExtraLight"/>
              </a:rPr>
              <a:t>Componente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90BC8-E5AC-4439-A6FA-B06D0E2256FB}"/>
              </a:ext>
            </a:extLst>
          </p:cNvPr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algn="ctr">
              <a:defRPr sz="3600">
                <a:solidFill>
                  <a:srgbClr val="0460B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457200" indent="-228600" algn="l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Se pot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adăuga</a:t>
            </a: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 cu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ușurință</a:t>
            </a: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noi</a:t>
            </a: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caracteristici</a:t>
            </a: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alte</a:t>
            </a: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n-lt"/>
                <a:cs typeface="+mn-cs"/>
              </a:rPr>
              <a:t>entităților</a:t>
            </a:r>
            <a:endParaRPr lang="en-US" altLang="ko-KR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indent="-228600" algn="l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91440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800" b="1" i="1" dirty="0"/>
              <a:t>Se </a:t>
            </a:r>
            <a:r>
              <a:rPr lang="en-US" altLang="ko-KR" sz="2800" b="1" i="1" dirty="0" err="1"/>
              <a:t>crează</a:t>
            </a:r>
            <a:r>
              <a:rPr lang="en-US" altLang="ko-KR" sz="2800" b="1" i="1" dirty="0"/>
              <a:t> </a:t>
            </a:r>
            <a:r>
              <a:rPr lang="en-US" altLang="ko-KR" sz="2800" b="1" i="1" dirty="0" err="1"/>
              <a:t>componentele</a:t>
            </a:r>
            <a:r>
              <a:rPr lang="en-US" altLang="ko-KR" sz="2800" b="1" i="1" dirty="0"/>
              <a:t> </a:t>
            </a:r>
            <a:r>
              <a:rPr lang="en-US" altLang="ko-KR" sz="2800" b="1" i="1" dirty="0" err="1"/>
              <a:t>dorite</a:t>
            </a:r>
            <a:r>
              <a:rPr lang="en-US" altLang="ko-KR" sz="2800" b="1" i="1" dirty="0"/>
              <a:t> </a:t>
            </a:r>
            <a:r>
              <a:rPr lang="en-US" altLang="ko-KR" sz="2800" b="1" i="1" dirty="0" err="1"/>
              <a:t>și</a:t>
            </a:r>
            <a:r>
              <a:rPr lang="en-US" altLang="ko-KR" sz="2800" b="1" i="1" dirty="0"/>
              <a:t> sunt </a:t>
            </a:r>
            <a:r>
              <a:rPr lang="en-US" altLang="ko-KR" sz="2800" b="1" i="1" dirty="0" err="1"/>
              <a:t>atribuite</a:t>
            </a:r>
            <a:r>
              <a:rPr lang="en-US" altLang="ko-KR" sz="2800" b="1" i="1" dirty="0"/>
              <a:t> </a:t>
            </a:r>
            <a:r>
              <a:rPr lang="en-US" altLang="ko-KR" sz="2800" b="1" i="1" dirty="0" err="1"/>
              <a:t>Entităților</a:t>
            </a:r>
            <a:endParaRPr lang="en-US" altLang="ko-KR" sz="2800" b="1" i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32A0945-7BB3-BF28-D730-9EEF078E803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r="2" b="3138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AD1F7B9-E7B0-1D2B-9971-3D6212B1186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F6D5-610F-89FB-08E7-2D8FC04CC4BF}"/>
              </a:ext>
            </a:extLst>
          </p:cNvPr>
          <p:cNvSpPr txBox="1"/>
          <p:nvPr/>
        </p:nvSpPr>
        <p:spPr>
          <a:xfrm>
            <a:off x="8500117" y="2084580"/>
            <a:ext cx="3264930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dirty="0"/>
              <a:t>Cum facem să-l </a:t>
            </a:r>
          </a:p>
          <a:p>
            <a:r>
              <a:rPr lang="ro-RO" sz="2000" dirty="0"/>
              <a:t>controlăm pe Luigi în </a:t>
            </a:r>
          </a:p>
          <a:p>
            <a:r>
              <a:rPr lang="ro-RO" sz="2000" dirty="0"/>
              <a:t>locul lui Mario?</a:t>
            </a:r>
          </a:p>
        </p:txBody>
      </p:sp>
    </p:spTree>
    <p:extLst>
      <p:ext uri="{BB962C8B-B14F-4D97-AF65-F5344CB8AC3E}">
        <p14:creationId xmlns:p14="http://schemas.microsoft.com/office/powerpoint/2010/main" val="1193438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8CE93BDB-732A-85B4-2909-70C855104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3518408" y="2871021"/>
            <a:ext cx="3074897" cy="2628073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A1BF7B4F-3FDF-597D-7BD7-A1E201FD82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r="2" b="3138"/>
          <a:stretch/>
        </p:blipFill>
        <p:spPr>
          <a:xfrm>
            <a:off x="5607738" y="2877155"/>
            <a:ext cx="2723806" cy="2621939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Componente</a:t>
            </a:r>
            <a:endParaRPr lang="en-US" altLang="ko" sz="5400" kern="1200" dirty="0">
              <a:solidFill>
                <a:schemeClr val="tx1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9" y="1358906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Pot fi folosite Componente goale pentru a detecta entități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99;p43">
            <a:extLst>
              <a:ext uri="{FF2B5EF4-FFF2-40B4-BE49-F238E27FC236}">
                <a16:creationId xmlns:a16="http://schemas.microsoft.com/office/drawing/2014/main" id="{D386822A-A61E-5B70-7331-22102E65C603}"/>
              </a:ext>
            </a:extLst>
          </p:cNvPr>
          <p:cNvSpPr txBox="1"/>
          <p:nvPr/>
        </p:nvSpPr>
        <p:spPr>
          <a:xfrm>
            <a:off x="989575" y="5626106"/>
            <a:ext cx="1021284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Componentele goale sunt folositoare, pot fi folosite ca flag-uri care </a:t>
            </a:r>
          </a:p>
          <a:p>
            <a:pPr lvl="1" algn="ctr"/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indică abilități!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707509-0FB7-592D-26E1-8FB2B0686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1" y="1972323"/>
            <a:ext cx="11160262" cy="35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4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8CE93BDB-732A-85B4-2909-70C855104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3518408" y="2871021"/>
            <a:ext cx="3074897" cy="2628073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A1BF7B4F-3FDF-597D-7BD7-A1E201FD82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r="2" b="3138"/>
          <a:stretch/>
        </p:blipFill>
        <p:spPr>
          <a:xfrm>
            <a:off x="5607738" y="2877155"/>
            <a:ext cx="2723806" cy="2621939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oppins Black"/>
              </a:rPr>
              <a:t>Componente</a:t>
            </a:r>
            <a:endParaRPr lang="en-US" altLang="ko" sz="5400" kern="1200" dirty="0">
              <a:solidFill>
                <a:schemeClr val="tx1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9" y="1358906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Pot fi folosite Componente goale pentru a detecta entități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07509-0FB7-592D-26E1-8FB2B0686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14" y="2258072"/>
            <a:ext cx="11529372" cy="4060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8DB2B-8D57-79CE-B392-0139FE03C7D6}"/>
              </a:ext>
            </a:extLst>
          </p:cNvPr>
          <p:cNvSpPr txBox="1"/>
          <p:nvPr/>
        </p:nvSpPr>
        <p:spPr>
          <a:xfrm>
            <a:off x="5359400" y="2730500"/>
            <a:ext cx="393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Acum Luigi poate fi </a:t>
            </a:r>
          </a:p>
          <a:p>
            <a:r>
              <a:rPr lang="ro-RO" sz="2400" b="1" dirty="0"/>
              <a:t>controlat de către </a:t>
            </a:r>
          </a:p>
          <a:p>
            <a:r>
              <a:rPr lang="ro-RO" sz="2400" b="1" dirty="0"/>
              <a:t>jucător!</a:t>
            </a:r>
          </a:p>
        </p:txBody>
      </p:sp>
    </p:spTree>
    <p:extLst>
      <p:ext uri="{BB962C8B-B14F-4D97-AF65-F5344CB8AC3E}">
        <p14:creationId xmlns:p14="http://schemas.microsoft.com/office/powerpoint/2010/main" val="146378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Entity Component System (ECS)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Sisteme</a:t>
            </a:r>
            <a:endParaRPr lang="en-US" altLang="ko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096965"/>
            <a:ext cx="10212846" cy="45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Grupuri de Componente definesc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comportamente/ acțiuni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Ex. Bounding box-urile, pozițiile &amp; vitezele definesc coliziunile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i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Sistemele implementează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comportamente/ acțiuni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Operează asupra Entităților care conțin </a:t>
            </a:r>
            <a:r>
              <a:rPr lang="ro-RO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Componentele necesare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Descriu </a:t>
            </a:r>
            <a:r>
              <a:rPr lang="ro-RO" b="1" i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același tip</a:t>
            </a: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de comportament/ acțiune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Ex. Desenează pe ecran toate Entitățile care au sprite &amp; poziție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Comportamentul Entitățiloe poate fi</a:t>
            </a:r>
            <a:r>
              <a:rPr lang="ro-RO" sz="2000" b="1" dirty="0">
                <a:solidFill>
                  <a:srgbClr val="FFD27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dinamic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 pot adăuga/ elimina componente la 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63756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6" y="913109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Exemple </a:t>
            </a:r>
            <a:r>
              <a:rPr lang="en-US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de </a:t>
            </a:r>
            <a:r>
              <a:rPr lang="en-US" altLang="ko" sz="5400" kern="1200" dirty="0" err="1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Sistem</a:t>
            </a: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e</a:t>
            </a:r>
            <a:endParaRPr lang="en-US" altLang="ko" sz="5400" kern="1200" dirty="0">
              <a:solidFill>
                <a:srgbClr val="FF4E68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6" y="1827771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Ce </a:t>
            </a:r>
            <a:r>
              <a:rPr lang="en-US" sz="2000" b="1" dirty="0" err="1">
                <a:latin typeface="Poppins"/>
                <a:ea typeface="Poppins"/>
                <a:cs typeface="Poppins"/>
                <a:sym typeface="Poppins"/>
              </a:rPr>
              <a:t>sisteme</a:t>
            </a: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 pot </a:t>
            </a:r>
            <a:r>
              <a:rPr lang="en-US" sz="2000" b="1" dirty="0" err="1">
                <a:latin typeface="Poppins"/>
                <a:ea typeface="Poppins"/>
                <a:cs typeface="Poppins"/>
                <a:sym typeface="Poppins"/>
              </a:rPr>
              <a:t>descrie</a:t>
            </a: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aceste grupuri de componente?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3C105F-B146-B762-5952-51F87B46C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115763"/>
            <a:ext cx="10515599" cy="32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8" y="91311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" sz="5400" kern="1200" dirty="0" err="1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Exempl</a:t>
            </a: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e</a:t>
            </a:r>
            <a:r>
              <a:rPr lang="en-US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 de </a:t>
            </a:r>
            <a:r>
              <a:rPr lang="en-US" altLang="ko" sz="5400" kern="1200" dirty="0" err="1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Sistem</a:t>
            </a: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e</a:t>
            </a:r>
            <a:endParaRPr lang="en-US" altLang="ko" sz="5400" kern="1200" dirty="0">
              <a:solidFill>
                <a:srgbClr val="FF4E68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3" name="Google Shape;299;p43">
            <a:extLst>
              <a:ext uri="{FF2B5EF4-FFF2-40B4-BE49-F238E27FC236}">
                <a16:creationId xmlns:a16="http://schemas.microsoft.com/office/drawing/2014/main" id="{905DA704-F202-61B1-E385-7A494E3E4502}"/>
              </a:ext>
            </a:extLst>
          </p:cNvPr>
          <p:cNvSpPr txBox="1"/>
          <p:nvPr/>
        </p:nvSpPr>
        <p:spPr>
          <a:xfrm>
            <a:off x="838198" y="1808737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Ce </a:t>
            </a:r>
            <a:r>
              <a:rPr lang="en-US" sz="2000" b="1" dirty="0" err="1">
                <a:latin typeface="Poppins"/>
                <a:ea typeface="Poppins"/>
                <a:cs typeface="Poppins"/>
                <a:sym typeface="Poppins"/>
              </a:rPr>
              <a:t>sisteme</a:t>
            </a: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 pot </a:t>
            </a:r>
            <a:r>
              <a:rPr lang="en-US" sz="2000" b="1" dirty="0" err="1">
                <a:latin typeface="Poppins"/>
                <a:ea typeface="Poppins"/>
                <a:cs typeface="Poppins"/>
                <a:sym typeface="Poppins"/>
              </a:rPr>
              <a:t>descrie</a:t>
            </a:r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aceste grupuri de componente?</a:t>
            </a:r>
            <a:endParaRPr lang="ro-RO" sz="2000" b="1" i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3C105F-B146-B762-5952-51F87B46C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115763"/>
            <a:ext cx="10515599" cy="3254014"/>
          </a:xfrm>
          <a:prstGeom prst="rect">
            <a:avLst/>
          </a:prstGeom>
        </p:spPr>
      </p:pic>
      <p:sp>
        <p:nvSpPr>
          <p:cNvPr id="9" name="직사각형 24">
            <a:extLst>
              <a:ext uri="{FF2B5EF4-FFF2-40B4-BE49-F238E27FC236}">
                <a16:creationId xmlns:a16="http://schemas.microsoft.com/office/drawing/2014/main" id="{E5754728-2AB6-3F3C-F67C-F949F22858D0}"/>
              </a:ext>
            </a:extLst>
          </p:cNvPr>
          <p:cNvSpPr/>
          <p:nvPr/>
        </p:nvSpPr>
        <p:spPr>
          <a:xfrm>
            <a:off x="1133700" y="5443291"/>
            <a:ext cx="3739089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Sistem de mișcare al inamicilor</a:t>
            </a:r>
            <a:endParaRPr lang="en-US" altLang="ko-KR" sz="20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F67E4258-5EBF-F541-2A0B-00D076E73901}"/>
              </a:ext>
            </a:extLst>
          </p:cNvPr>
          <p:cNvSpPr/>
          <p:nvPr/>
        </p:nvSpPr>
        <p:spPr>
          <a:xfrm>
            <a:off x="7674867" y="5430597"/>
            <a:ext cx="3153555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Sistem de mișcare al jucătorului</a:t>
            </a:r>
            <a:endParaRPr lang="en-US" altLang="ko-KR" sz="2000" dirty="0">
              <a:solidFill>
                <a:srgbClr val="FF4E6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22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316;p46">
            <a:extLst>
              <a:ext uri="{FF2B5EF4-FFF2-40B4-BE49-F238E27FC236}">
                <a16:creationId xmlns:a16="http://schemas.microsoft.com/office/drawing/2014/main" id="{2D6DFB72-B0EF-122F-EEFF-94DC1CB235E0}"/>
              </a:ext>
            </a:extLst>
          </p:cNvPr>
          <p:cNvSpPr txBox="1"/>
          <p:nvPr/>
        </p:nvSpPr>
        <p:spPr>
          <a:xfrm>
            <a:off x="344134" y="513899"/>
            <a:ext cx="62358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ro-RO" altLang="ko" sz="2400" kern="0" dirty="0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Exemple de Sisteme</a:t>
            </a:r>
            <a:endParaRPr lang="en-US" altLang="ko" sz="2400" kern="0" dirty="0">
              <a:solidFill>
                <a:srgbClr val="FFFFFF"/>
              </a:solidFill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" name="직사각형 24">
            <a:extLst>
              <a:ext uri="{FF2B5EF4-FFF2-40B4-BE49-F238E27FC236}">
                <a16:creationId xmlns:a16="http://schemas.microsoft.com/office/drawing/2014/main" id="{113EF50E-3295-D47F-278B-5C1D33B065C9}"/>
              </a:ext>
            </a:extLst>
          </p:cNvPr>
          <p:cNvSpPr/>
          <p:nvPr/>
        </p:nvSpPr>
        <p:spPr>
          <a:xfrm>
            <a:off x="496534" y="2767258"/>
            <a:ext cx="109928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Game Loop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E3705-2C00-32F2-1BB2-F6113B85496C}"/>
              </a:ext>
            </a:extLst>
          </p:cNvPr>
          <p:cNvSpPr txBox="1"/>
          <p:nvPr/>
        </p:nvSpPr>
        <p:spPr>
          <a:xfrm>
            <a:off x="344134" y="1864419"/>
            <a:ext cx="6599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velocity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velocity_components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9.81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dt;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3635542C-9D51-5BD0-5490-C284C39FB26B}"/>
              </a:ext>
            </a:extLst>
          </p:cNvPr>
          <p:cNvSpPr/>
          <p:nvPr/>
        </p:nvSpPr>
        <p:spPr>
          <a:xfrm>
            <a:off x="7307451" y="2102233"/>
            <a:ext cx="3117900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Sistemului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nu îi pasă deloc de Entități!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24">
            <a:extLst>
              <a:ext uri="{FF2B5EF4-FFF2-40B4-BE49-F238E27FC236}">
                <a16:creationId xmlns:a16="http://schemas.microsoft.com/office/drawing/2014/main" id="{A095F83C-DF36-17D4-F372-A75002D5EB0C}"/>
              </a:ext>
            </a:extLst>
          </p:cNvPr>
          <p:cNvSpPr/>
          <p:nvPr/>
        </p:nvSpPr>
        <p:spPr>
          <a:xfrm>
            <a:off x="496534" y="1411149"/>
            <a:ext cx="109928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Sistem de Fizică</a:t>
            </a:r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            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...</a:t>
            </a:r>
            <a:r>
              <a:rPr lang="en-US" altLang="ko-KR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terează asupra tuturor Componentelor de tip velocity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3E5B8-FA3B-A8D8-1EC4-E8FC8BB711BF}"/>
              </a:ext>
            </a:extLst>
          </p:cNvPr>
          <p:cNvSpPr txBox="1"/>
          <p:nvPr/>
        </p:nvSpPr>
        <p:spPr>
          <a:xfrm>
            <a:off x="414680" y="3422719"/>
            <a:ext cx="6094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alive_entities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1" name="직사각형 24">
            <a:extLst>
              <a:ext uri="{FF2B5EF4-FFF2-40B4-BE49-F238E27FC236}">
                <a16:creationId xmlns:a16="http://schemas.microsoft.com/office/drawing/2014/main" id="{30DC9C6A-36AB-D44B-1DF7-A635F9E47E7B}"/>
              </a:ext>
            </a:extLst>
          </p:cNvPr>
          <p:cNvSpPr/>
          <p:nvPr/>
        </p:nvSpPr>
        <p:spPr>
          <a:xfrm>
            <a:off x="7307451" y="3536744"/>
            <a:ext cx="3117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O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singur</a:t>
            </a: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ă verificare booleană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24">
            <a:extLst>
              <a:ext uri="{FF2B5EF4-FFF2-40B4-BE49-F238E27FC236}">
                <a16:creationId xmlns:a16="http://schemas.microsoft.com/office/drawing/2014/main" id="{8CA3F2AE-C13B-82F4-3D8C-0FFA3F71AFD5}"/>
              </a:ext>
            </a:extLst>
          </p:cNvPr>
          <p:cNvSpPr/>
          <p:nvPr/>
        </p:nvSpPr>
        <p:spPr>
          <a:xfrm>
            <a:off x="599562" y="4537708"/>
            <a:ext cx="109928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Sistem de Mișcare</a:t>
            </a:r>
            <a:r>
              <a:rPr lang="ro-RO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            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...</a:t>
            </a:r>
            <a:r>
              <a:rPr lang="en-US" altLang="ko-KR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terează asupra tuturor entităților care au poziție și </a:t>
            </a:r>
            <a:r>
              <a:rPr lang="en-US" altLang="ko-KR" sz="1600" dirty="0" err="1">
                <a:solidFill>
                  <a:schemeClr val="bg1"/>
                </a:solidFill>
                <a:latin typeface="+mj-lt"/>
              </a:rPr>
              <a:t>vitez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ă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(</a:t>
            </a:r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velocity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)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5DE1F-7772-C15D-495D-14C1386085B8}"/>
              </a:ext>
            </a:extLst>
          </p:cNvPr>
          <p:cNvSpPr txBox="1"/>
          <p:nvPr/>
        </p:nvSpPr>
        <p:spPr>
          <a:xfrm>
            <a:off x="918222" y="5300890"/>
            <a:ext cx="11182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velocity_entities)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Need to know all entities that have component X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position_entities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Nee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retrieve a component X from an entity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position_components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+=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velocity_components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0052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/>
        </p:nvSpPr>
        <p:spPr>
          <a:xfrm>
            <a:off x="3136200" y="2895476"/>
            <a:ext cx="5919600" cy="106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o-RO" altLang="ko" sz="2667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Posibile implementări pentru </a:t>
            </a:r>
          </a:p>
          <a:p>
            <a:pPr algn="ctr"/>
            <a:r>
              <a:rPr lang="ro-RO" altLang="ko" sz="2667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ECS?</a:t>
            </a:r>
            <a:endParaRPr sz="2667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C8A0ED69-95D3-2447-13DA-E7F161826F83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Memoria &amp; ECS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978DE56E-B512-30B0-2B31-66DBC6D11A49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Unde păstrăm Componentele?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1660B507-99BF-C7E3-C2F8-901EEA67E9C2}"/>
              </a:ext>
            </a:extLst>
          </p:cNvPr>
          <p:cNvSpPr txBox="1"/>
          <p:nvPr/>
        </p:nvSpPr>
        <p:spPr>
          <a:xfrm>
            <a:off x="871787" y="2474758"/>
            <a:ext cx="10212846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RAM, Hard Drive, sau Cache?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i="1" dirty="0">
              <a:solidFill>
                <a:srgbClr val="4000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În interiorul sistemelor?</a:t>
            </a:r>
          </a:p>
          <a:p>
            <a:pPr lvl="1"/>
            <a:endParaRPr lang="ro-RO"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 variantă mai bună, dar poate fi îmbunătățită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Diferite Sisteme e posibil să opereze pe </a:t>
            </a:r>
            <a:r>
              <a:rPr lang="ro-RO" b="1" i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aceleași</a:t>
            </a:r>
            <a:r>
              <a:rPr lang="ro-RO" b="1" i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tipuri de Componente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b="1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Cum decidem </a:t>
            </a:r>
            <a:r>
              <a:rPr lang="ro-RO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ce componente dețin sistemele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Comunicarea între sisteme se complică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ro-RO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2"/>
            <a:endParaRPr lang="ro-RO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2688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Problemă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: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asocierea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dintre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entit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ăți și componente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1558780" y="3262029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3433587" y="1173855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2936437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2936439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2936438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2936437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F0D3F-313B-A203-5666-CD1FB6DA251B}"/>
              </a:ext>
            </a:extLst>
          </p:cNvPr>
          <p:cNvSpPr/>
          <p:nvPr/>
        </p:nvSpPr>
        <p:spPr>
          <a:xfrm>
            <a:off x="3490120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3490122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5DBD0C-46CC-A423-524D-9AAAA7F7A17F}"/>
              </a:ext>
            </a:extLst>
          </p:cNvPr>
          <p:cNvSpPr/>
          <p:nvPr/>
        </p:nvSpPr>
        <p:spPr>
          <a:xfrm>
            <a:off x="3490121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3490120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E5802-FEA0-0A88-BBDB-BAECFD90B4D6}"/>
              </a:ext>
            </a:extLst>
          </p:cNvPr>
          <p:cNvSpPr/>
          <p:nvPr/>
        </p:nvSpPr>
        <p:spPr>
          <a:xfrm>
            <a:off x="4053945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DEB67-CB8D-4199-0FC7-393D2FC82F48}"/>
              </a:ext>
            </a:extLst>
          </p:cNvPr>
          <p:cNvSpPr/>
          <p:nvPr/>
        </p:nvSpPr>
        <p:spPr>
          <a:xfrm>
            <a:off x="4053945" y="433698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0179B-94C0-C106-3941-9CF6B5A29BB6}"/>
              </a:ext>
            </a:extLst>
          </p:cNvPr>
          <p:cNvSpPr/>
          <p:nvPr/>
        </p:nvSpPr>
        <p:spPr>
          <a:xfrm>
            <a:off x="4597762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5150893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5150893" y="483857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Google Shape;299;p43">
            <a:extLst>
              <a:ext uri="{FF2B5EF4-FFF2-40B4-BE49-F238E27FC236}">
                <a16:creationId xmlns:a16="http://schemas.microsoft.com/office/drawing/2014/main" id="{B7C83DC0-943E-47FA-1809-2E48DFAD0746}"/>
              </a:ext>
            </a:extLst>
          </p:cNvPr>
          <p:cNvSpPr txBox="1"/>
          <p:nvPr/>
        </p:nvSpPr>
        <p:spPr>
          <a:xfrm>
            <a:off x="5858227" y="2652374"/>
            <a:ext cx="595222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Programare orientată pe obiecte (POO)?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99;p43">
            <a:extLst>
              <a:ext uri="{FF2B5EF4-FFF2-40B4-BE49-F238E27FC236}">
                <a16:creationId xmlns:a16="http://schemas.microsoft.com/office/drawing/2014/main" id="{7B1B824E-9A25-3172-7D65-1FA69C658736}"/>
              </a:ext>
            </a:extLst>
          </p:cNvPr>
          <p:cNvSpPr txBox="1"/>
          <p:nvPr/>
        </p:nvSpPr>
        <p:spPr>
          <a:xfrm>
            <a:off x="6611309" y="4335986"/>
            <a:ext cx="54370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ECS = Containere de componente?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8097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🚨 Farming Simulator 22 - Cinematic Trailer">
            <a:hlinkClick r:id="" action="ppaction://media"/>
            <a:extLst>
              <a:ext uri="{FF2B5EF4-FFF2-40B4-BE49-F238E27FC236}">
                <a16:creationId xmlns:a16="http://schemas.microsoft.com/office/drawing/2014/main" id="{DBCC7D74-EAE9-56F3-4245-AECE9B78EA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22424" y="3687572"/>
            <a:ext cx="2606901" cy="1472899"/>
          </a:xfrm>
          <a:prstGeom prst="rect">
            <a:avLst/>
          </a:prstGeom>
        </p:spPr>
      </p:pic>
      <p:sp>
        <p:nvSpPr>
          <p:cNvPr id="3" name="Google Shape;544;p70">
            <a:extLst>
              <a:ext uri="{FF2B5EF4-FFF2-40B4-BE49-F238E27FC236}">
                <a16:creationId xmlns:a16="http://schemas.microsoft.com/office/drawing/2014/main" id="{EFFBE63A-D729-BAD6-4788-952DB31A9DFE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Introducere</a:t>
            </a:r>
          </a:p>
        </p:txBody>
      </p:sp>
      <p:sp>
        <p:nvSpPr>
          <p:cNvPr id="4" name="Google Shape;357;p51">
            <a:extLst>
              <a:ext uri="{FF2B5EF4-FFF2-40B4-BE49-F238E27FC236}">
                <a16:creationId xmlns:a16="http://schemas.microsoft.com/office/drawing/2014/main" id="{13DAB39D-E1EA-683A-15F4-31450065D57D}"/>
              </a:ext>
            </a:extLst>
          </p:cNvPr>
          <p:cNvSpPr txBox="1"/>
          <p:nvPr/>
        </p:nvSpPr>
        <p:spPr>
          <a:xfrm>
            <a:off x="367154" y="5487639"/>
            <a:ext cx="390525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8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Farming Simulator</a:t>
            </a:r>
            <a:endParaRPr sz="18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5" name="Online Media 4" title="Euro Truck Simulator 2: New 2022 Video Trailer">
            <a:hlinkClick r:id="" action="ppaction://media"/>
            <a:extLst>
              <a:ext uri="{FF2B5EF4-FFF2-40B4-BE49-F238E27FC236}">
                <a16:creationId xmlns:a16="http://schemas.microsoft.com/office/drawing/2014/main" id="{84112A07-E462-E389-6814-1AEF4D9B3E5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8810327" y="3676951"/>
            <a:ext cx="2625699" cy="1483520"/>
          </a:xfrm>
          <a:prstGeom prst="rect">
            <a:avLst/>
          </a:prstGeom>
        </p:spPr>
      </p:pic>
      <p:sp>
        <p:nvSpPr>
          <p:cNvPr id="6" name="Google Shape;357;p51">
            <a:extLst>
              <a:ext uri="{FF2B5EF4-FFF2-40B4-BE49-F238E27FC236}">
                <a16:creationId xmlns:a16="http://schemas.microsoft.com/office/drawing/2014/main" id="{39743AF2-49AD-3055-85B8-5058992F285B}"/>
              </a:ext>
            </a:extLst>
          </p:cNvPr>
          <p:cNvSpPr txBox="1"/>
          <p:nvPr/>
        </p:nvSpPr>
        <p:spPr>
          <a:xfrm>
            <a:off x="8223174" y="5426031"/>
            <a:ext cx="390525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Euro Truck Simulator</a:t>
            </a:r>
            <a:endParaRPr sz="18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7" name="Online Media 6" title="Microsoft Flight Simulator 40th Anniversary Edition - Available now">
            <a:hlinkClick r:id="" action="ppaction://media"/>
            <a:extLst>
              <a:ext uri="{FF2B5EF4-FFF2-40B4-BE49-F238E27FC236}">
                <a16:creationId xmlns:a16="http://schemas.microsoft.com/office/drawing/2014/main" id="{33A656FA-FC06-62B0-8FDF-AFCAFF4CCF7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3899678" y="1654206"/>
            <a:ext cx="4392643" cy="2481843"/>
          </a:xfrm>
          <a:prstGeom prst="rect">
            <a:avLst/>
          </a:prstGeom>
        </p:spPr>
      </p:pic>
      <p:sp>
        <p:nvSpPr>
          <p:cNvPr id="8" name="Google Shape;357;p51">
            <a:extLst>
              <a:ext uri="{FF2B5EF4-FFF2-40B4-BE49-F238E27FC236}">
                <a16:creationId xmlns:a16="http://schemas.microsoft.com/office/drawing/2014/main" id="{A61C835C-2FF2-527B-516B-D36B306F28ED}"/>
              </a:ext>
            </a:extLst>
          </p:cNvPr>
          <p:cNvSpPr txBox="1"/>
          <p:nvPr/>
        </p:nvSpPr>
        <p:spPr>
          <a:xfrm>
            <a:off x="4147331" y="4607098"/>
            <a:ext cx="390525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8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Microsoft Flight Simulator</a:t>
            </a:r>
            <a:endParaRPr sz="18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F0458-A7A7-8D32-EB36-8A89909628D3}"/>
              </a:ext>
            </a:extLst>
          </p:cNvPr>
          <p:cNvSpPr txBox="1"/>
          <p:nvPr/>
        </p:nvSpPr>
        <p:spPr>
          <a:xfrm>
            <a:off x="4334819" y="4995731"/>
            <a:ext cx="3665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https://youtu.be/_QY7qXUZqoo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E8D23-C86C-FFA0-54F4-7FA913716524}"/>
              </a:ext>
            </a:extLst>
          </p:cNvPr>
          <p:cNvSpPr txBox="1"/>
          <p:nvPr/>
        </p:nvSpPr>
        <p:spPr>
          <a:xfrm>
            <a:off x="630938" y="5878071"/>
            <a:ext cx="351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https://youtu.be/tgv3RzTaxQM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B7AA0-E60C-A1A4-6334-DAB46BE617B9}"/>
              </a:ext>
            </a:extLst>
          </p:cNvPr>
          <p:cNvSpPr txBox="1"/>
          <p:nvPr/>
        </p:nvSpPr>
        <p:spPr>
          <a:xfrm>
            <a:off x="8364979" y="5792047"/>
            <a:ext cx="351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https://youtu.be/5uvwfskYwl0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2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6BB038A-5BAB-702B-9CDD-53B72CADDC78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Memoria &amp; ECS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0C8F2FA7-2A6D-9FFC-5792-D1977300BD73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Unde păstrăm Componentele?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B7FE147D-81B0-A181-1622-9839FB739DD7}"/>
              </a:ext>
            </a:extLst>
          </p:cNvPr>
          <p:cNvSpPr txBox="1"/>
          <p:nvPr/>
        </p:nvSpPr>
        <p:spPr>
          <a:xfrm>
            <a:off x="871787" y="2474758"/>
            <a:ext cx="10212846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În interiorul Entităților?</a:t>
            </a:r>
            <a:endParaRPr lang="ro-RO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2"/>
            <a:endParaRPr lang="ro-RO" i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 descr="A picture containing crossword puzzle, shoji, clipart&#10;&#10;Description automatically generated">
            <a:extLst>
              <a:ext uri="{FF2B5EF4-FFF2-40B4-BE49-F238E27FC236}">
                <a16:creationId xmlns:a16="http://schemas.microsoft.com/office/drawing/2014/main" id="{39867C77-E234-53B7-4DEC-128AF9B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7" y="3429000"/>
            <a:ext cx="7497651" cy="2716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AEB88-CE7D-08A6-555D-F72A51E968AF}"/>
              </a:ext>
            </a:extLst>
          </p:cNvPr>
          <p:cNvSpPr txBox="1"/>
          <p:nvPr/>
        </p:nvSpPr>
        <p:spPr>
          <a:xfrm>
            <a:off x="8564794" y="3429000"/>
            <a:ext cx="192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032FB-0542-11B6-C1F6-72FBCBE36BDB}"/>
              </a:ext>
            </a:extLst>
          </p:cNvPr>
          <p:cNvSpPr txBox="1"/>
          <p:nvPr/>
        </p:nvSpPr>
        <p:spPr>
          <a:xfrm>
            <a:off x="6932329" y="1701565"/>
            <a:ext cx="3264930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b="1" dirty="0"/>
              <a:t>În Update Loop se </a:t>
            </a:r>
          </a:p>
          <a:p>
            <a:r>
              <a:rPr lang="ro-RO" sz="2000" b="1" dirty="0"/>
              <a:t>accesează memorie </a:t>
            </a:r>
          </a:p>
          <a:p>
            <a:r>
              <a:rPr lang="ro-RO" sz="2000" b="1" dirty="0"/>
              <a:t>non-contiugă repetat!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F907EA70-01B5-67DF-36A7-09B86C885598}"/>
              </a:ext>
            </a:extLst>
          </p:cNvPr>
          <p:cNvSpPr txBox="1"/>
          <p:nvPr/>
        </p:nvSpPr>
        <p:spPr>
          <a:xfrm>
            <a:off x="1839566" y="6243206"/>
            <a:ext cx="40546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Blocuri de memorie</a:t>
            </a:r>
          </a:p>
        </p:txBody>
      </p:sp>
      <p:sp>
        <p:nvSpPr>
          <p:cNvPr id="10" name="Google Shape;295;p43">
            <a:extLst>
              <a:ext uri="{FF2B5EF4-FFF2-40B4-BE49-F238E27FC236}">
                <a16:creationId xmlns:a16="http://schemas.microsoft.com/office/drawing/2014/main" id="{9021881C-EF7D-0901-10DB-7874801C4CFF}"/>
              </a:ext>
            </a:extLst>
          </p:cNvPr>
          <p:cNvSpPr/>
          <p:nvPr/>
        </p:nvSpPr>
        <p:spPr>
          <a:xfrm>
            <a:off x="6552084" y="2808737"/>
            <a:ext cx="4249677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Accesare ineficientă a memoriei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110241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0" y="664493"/>
            <a:ext cx="8974969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Abordarea folosind dicționare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(cheia este ID-ul Entităților, valoarea este adresa Componentei)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1898771" y="3244392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6127548" y="-505775"/>
            <a:ext cx="15910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3968405" y="480690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3968407" y="374865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3968406" y="4277779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3968405" y="324706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6731968" y="374598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6731966" y="324439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9481715" y="324439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9481715" y="374394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E3DA2-4E0C-07ED-BC4F-DAA94908E075}"/>
              </a:ext>
            </a:extLst>
          </p:cNvPr>
          <p:cNvSpPr txBox="1"/>
          <p:nvPr/>
        </p:nvSpPr>
        <p:spPr>
          <a:xfrm>
            <a:off x="3411510" y="2690394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97517-5711-76FD-1044-A4B6FCCA0EB2}"/>
              </a:ext>
            </a:extLst>
          </p:cNvPr>
          <p:cNvSpPr txBox="1"/>
          <p:nvPr/>
        </p:nvSpPr>
        <p:spPr>
          <a:xfrm>
            <a:off x="5056381" y="3244392"/>
            <a:ext cx="11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1DD70-3A29-C6E0-96DB-F144ED26CB3F}"/>
              </a:ext>
            </a:extLst>
          </p:cNvPr>
          <p:cNvSpPr txBox="1"/>
          <p:nvPr/>
        </p:nvSpPr>
        <p:spPr>
          <a:xfrm>
            <a:off x="6108922" y="2703728"/>
            <a:ext cx="487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</p:txBody>
      </p:sp>
      <p:sp>
        <p:nvSpPr>
          <p:cNvPr id="13" name="Google Shape;299;p43">
            <a:extLst>
              <a:ext uri="{FF2B5EF4-FFF2-40B4-BE49-F238E27FC236}">
                <a16:creationId xmlns:a16="http://schemas.microsoft.com/office/drawing/2014/main" id="{F69535ED-1A87-097B-4A3D-D0AA6BDA712B}"/>
              </a:ext>
            </a:extLst>
          </p:cNvPr>
          <p:cNvSpPr txBox="1"/>
          <p:nvPr/>
        </p:nvSpPr>
        <p:spPr>
          <a:xfrm>
            <a:off x="1150472" y="5704695"/>
            <a:ext cx="104048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structur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ă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de date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(ierarhică) pentru 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accesarea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componentelor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std::map&lt;entity, position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*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35EB26-E9FD-45A9-861E-9A034F25DB69}"/>
              </a:ext>
            </a:extLst>
          </p:cNvPr>
          <p:cNvCxnSpPr/>
          <p:nvPr/>
        </p:nvCxnSpPr>
        <p:spPr>
          <a:xfrm>
            <a:off x="3828639" y="3429000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937D80-F2FC-596D-7CA7-724EEF8EDDF2}"/>
              </a:ext>
            </a:extLst>
          </p:cNvPr>
          <p:cNvCxnSpPr/>
          <p:nvPr/>
        </p:nvCxnSpPr>
        <p:spPr>
          <a:xfrm>
            <a:off x="3828639" y="3970997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9A137-ED8D-1D06-2138-0D02A193B383}"/>
              </a:ext>
            </a:extLst>
          </p:cNvPr>
          <p:cNvCxnSpPr/>
          <p:nvPr/>
        </p:nvCxnSpPr>
        <p:spPr>
          <a:xfrm>
            <a:off x="3828639" y="4475779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BF862F-A2F6-7438-B676-1A1FF13919C7}"/>
              </a:ext>
            </a:extLst>
          </p:cNvPr>
          <p:cNvCxnSpPr/>
          <p:nvPr/>
        </p:nvCxnSpPr>
        <p:spPr>
          <a:xfrm>
            <a:off x="3794077" y="5010209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F98B19-E5E0-97EA-D041-2E4CF41295B5}"/>
              </a:ext>
            </a:extLst>
          </p:cNvPr>
          <p:cNvCxnSpPr/>
          <p:nvPr/>
        </p:nvCxnSpPr>
        <p:spPr>
          <a:xfrm>
            <a:off x="6557638" y="3429000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15FD4-426F-FEF0-7CA4-162B3FA55BA6}"/>
              </a:ext>
            </a:extLst>
          </p:cNvPr>
          <p:cNvCxnSpPr/>
          <p:nvPr/>
        </p:nvCxnSpPr>
        <p:spPr>
          <a:xfrm>
            <a:off x="6581310" y="3941943"/>
            <a:ext cx="3486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09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6BB038A-5BAB-702B-9CDD-53B72CADDC78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Memoria &amp; ECS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0C8F2FA7-2A6D-9FFC-5792-D1977300BD73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Unde păstrăm Componentele?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B7FE147D-81B0-A181-1622-9839FB739DD7}"/>
              </a:ext>
            </a:extLst>
          </p:cNvPr>
          <p:cNvSpPr txBox="1"/>
          <p:nvPr/>
        </p:nvSpPr>
        <p:spPr>
          <a:xfrm>
            <a:off x="871787" y="2474758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Folosim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dic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ționar?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67C77-E234-53B7-4DEC-128AF9B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87" y="3429000"/>
            <a:ext cx="7497651" cy="2716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AEB88-CE7D-08A6-555D-F72A51E968AF}"/>
              </a:ext>
            </a:extLst>
          </p:cNvPr>
          <p:cNvSpPr txBox="1"/>
          <p:nvPr/>
        </p:nvSpPr>
        <p:spPr>
          <a:xfrm>
            <a:off x="8564794" y="3429000"/>
            <a:ext cx="192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032FB-0542-11B6-C1F6-72FBCBE36BDB}"/>
              </a:ext>
            </a:extLst>
          </p:cNvPr>
          <p:cNvSpPr txBox="1"/>
          <p:nvPr/>
        </p:nvSpPr>
        <p:spPr>
          <a:xfrm>
            <a:off x="6932329" y="1701565"/>
            <a:ext cx="3264930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b="1" dirty="0"/>
              <a:t>În Update Loop se </a:t>
            </a:r>
          </a:p>
          <a:p>
            <a:r>
              <a:rPr lang="ro-RO" sz="2000" b="1" dirty="0"/>
              <a:t>accesează memorie </a:t>
            </a:r>
          </a:p>
          <a:p>
            <a:r>
              <a:rPr lang="ro-RO" sz="2000" b="1" dirty="0"/>
              <a:t>non-contiugă repetat!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F907EA70-01B5-67DF-36A7-09B86C885598}"/>
              </a:ext>
            </a:extLst>
          </p:cNvPr>
          <p:cNvSpPr txBox="1"/>
          <p:nvPr/>
        </p:nvSpPr>
        <p:spPr>
          <a:xfrm>
            <a:off x="1839566" y="6243206"/>
            <a:ext cx="40546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Blocuri de memorie</a:t>
            </a:r>
          </a:p>
        </p:txBody>
      </p:sp>
      <p:sp>
        <p:nvSpPr>
          <p:cNvPr id="5" name="Google Shape;295;p43">
            <a:extLst>
              <a:ext uri="{FF2B5EF4-FFF2-40B4-BE49-F238E27FC236}">
                <a16:creationId xmlns:a16="http://schemas.microsoft.com/office/drawing/2014/main" id="{C8BCE6C7-87D6-CE6A-8F36-F552FC0857BC}"/>
              </a:ext>
            </a:extLst>
          </p:cNvPr>
          <p:cNvSpPr/>
          <p:nvPr/>
        </p:nvSpPr>
        <p:spPr>
          <a:xfrm>
            <a:off x="6552084" y="2808737"/>
            <a:ext cx="4249677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Accesare ineficientă a memoriei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2996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Array-uri rare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982835" y="3241857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3433587" y="1173855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2936437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2936439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2936438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2936437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F0D3F-313B-A203-5666-CD1FB6DA251B}"/>
              </a:ext>
            </a:extLst>
          </p:cNvPr>
          <p:cNvSpPr/>
          <p:nvPr/>
        </p:nvSpPr>
        <p:spPr>
          <a:xfrm>
            <a:off x="3490120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3490122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5DBD0C-46CC-A423-524D-9AAAA7F7A17F}"/>
              </a:ext>
            </a:extLst>
          </p:cNvPr>
          <p:cNvSpPr/>
          <p:nvPr/>
        </p:nvSpPr>
        <p:spPr>
          <a:xfrm>
            <a:off x="3490121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3490120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E5802-FEA0-0A88-BBDB-BAECFD90B4D6}"/>
              </a:ext>
            </a:extLst>
          </p:cNvPr>
          <p:cNvSpPr/>
          <p:nvPr/>
        </p:nvSpPr>
        <p:spPr>
          <a:xfrm>
            <a:off x="4053945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DEB67-CB8D-4199-0FC7-393D2FC82F48}"/>
              </a:ext>
            </a:extLst>
          </p:cNvPr>
          <p:cNvSpPr/>
          <p:nvPr/>
        </p:nvSpPr>
        <p:spPr>
          <a:xfrm>
            <a:off x="4053945" y="433698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0179B-94C0-C106-3941-9CF6B5A29BB6}"/>
              </a:ext>
            </a:extLst>
          </p:cNvPr>
          <p:cNvSpPr/>
          <p:nvPr/>
        </p:nvSpPr>
        <p:spPr>
          <a:xfrm>
            <a:off x="4597762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5150893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5150893" y="483857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Google Shape;299;p43">
            <a:extLst>
              <a:ext uri="{FF2B5EF4-FFF2-40B4-BE49-F238E27FC236}">
                <a16:creationId xmlns:a16="http://schemas.microsoft.com/office/drawing/2014/main" id="{B7C83DC0-943E-47FA-1809-2E48DFAD0746}"/>
              </a:ext>
            </a:extLst>
          </p:cNvPr>
          <p:cNvSpPr txBox="1"/>
          <p:nvPr/>
        </p:nvSpPr>
        <p:spPr>
          <a:xfrm>
            <a:off x="7377677" y="3109316"/>
            <a:ext cx="22692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CECFE-40A3-B351-DD39-2F2CD4BD1D52}"/>
              </a:ext>
            </a:extLst>
          </p:cNvPr>
          <p:cNvSpPr txBox="1"/>
          <p:nvPr/>
        </p:nvSpPr>
        <p:spPr>
          <a:xfrm>
            <a:off x="2393127" y="2713201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4</a:t>
            </a: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393049A0-F685-45CC-BF54-87682716FE37}"/>
              </a:ext>
            </a:extLst>
          </p:cNvPr>
          <p:cNvSpPr txBox="1"/>
          <p:nvPr/>
        </p:nvSpPr>
        <p:spPr>
          <a:xfrm>
            <a:off x="1170207" y="5560673"/>
            <a:ext cx="104048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 matrice de dimensiune Nr. Entități x Nr. Componente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::vector&lt;position&gt;, std::vector&lt;velocity&gt;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09684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6BB038A-5BAB-702B-9CDD-53B72CADDC78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Memoria &amp; ECS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0C8F2FA7-2A6D-9FFC-5792-D1977300BD73}"/>
              </a:ext>
            </a:extLst>
          </p:cNvPr>
          <p:cNvSpPr/>
          <p:nvPr/>
        </p:nvSpPr>
        <p:spPr>
          <a:xfrm>
            <a:off x="871787" y="1701565"/>
            <a:ext cx="66831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Unde păstrăm Componentele?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B7FE147D-81B0-A181-1622-9839FB739DD7}"/>
              </a:ext>
            </a:extLst>
          </p:cNvPr>
          <p:cNvSpPr txBox="1"/>
          <p:nvPr/>
        </p:nvSpPr>
        <p:spPr>
          <a:xfrm>
            <a:off x="871787" y="2474758"/>
            <a:ext cx="1021284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ăuri în array-uri?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67C77-E234-53B7-4DEC-128AF9B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88" y="3429000"/>
            <a:ext cx="7497648" cy="2716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AEB88-CE7D-08A6-555D-F72A51E968AF}"/>
              </a:ext>
            </a:extLst>
          </p:cNvPr>
          <p:cNvSpPr txBox="1"/>
          <p:nvPr/>
        </p:nvSpPr>
        <p:spPr>
          <a:xfrm>
            <a:off x="8564794" y="3429000"/>
            <a:ext cx="192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032FB-0542-11B6-C1F6-72FBCBE36BDB}"/>
              </a:ext>
            </a:extLst>
          </p:cNvPr>
          <p:cNvSpPr txBox="1"/>
          <p:nvPr/>
        </p:nvSpPr>
        <p:spPr>
          <a:xfrm>
            <a:off x="6932329" y="1701565"/>
            <a:ext cx="3264930" cy="707886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b="1" dirty="0"/>
              <a:t>Memoria cache este </a:t>
            </a:r>
          </a:p>
          <a:p>
            <a:r>
              <a:rPr lang="ro-RO" sz="2000" b="1" dirty="0"/>
              <a:t>folosită mult mai bine!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F907EA70-01B5-67DF-36A7-09B86C885598}"/>
              </a:ext>
            </a:extLst>
          </p:cNvPr>
          <p:cNvSpPr txBox="1"/>
          <p:nvPr/>
        </p:nvSpPr>
        <p:spPr>
          <a:xfrm>
            <a:off x="1839566" y="6243206"/>
            <a:ext cx="40546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Blocuri de memorie</a:t>
            </a:r>
          </a:p>
        </p:txBody>
      </p:sp>
      <p:sp>
        <p:nvSpPr>
          <p:cNvPr id="5" name="Google Shape;295;p43">
            <a:extLst>
              <a:ext uri="{FF2B5EF4-FFF2-40B4-BE49-F238E27FC236}">
                <a16:creationId xmlns:a16="http://schemas.microsoft.com/office/drawing/2014/main" id="{C8BCE6C7-87D6-CE6A-8F36-F552FC0857BC}"/>
              </a:ext>
            </a:extLst>
          </p:cNvPr>
          <p:cNvSpPr/>
          <p:nvPr/>
        </p:nvSpPr>
        <p:spPr>
          <a:xfrm>
            <a:off x="6552084" y="2673581"/>
            <a:ext cx="4249677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Folosește prea multă memorie!</a:t>
            </a:r>
            <a:endParaRPr lang="en-US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510771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Bitset/ Bitmap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982836" y="2891337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5094748" y="803164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4597598" y="449541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4597600" y="343717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4597599" y="396629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4597598" y="2935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F0D3F-313B-A203-5666-CD1FB6DA251B}"/>
              </a:ext>
            </a:extLst>
          </p:cNvPr>
          <p:cNvSpPr/>
          <p:nvPr/>
        </p:nvSpPr>
        <p:spPr>
          <a:xfrm>
            <a:off x="5151281" y="449541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5151283" y="343717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5DBD0C-46CC-A423-524D-9AAAA7F7A17F}"/>
              </a:ext>
            </a:extLst>
          </p:cNvPr>
          <p:cNvSpPr/>
          <p:nvPr/>
        </p:nvSpPr>
        <p:spPr>
          <a:xfrm>
            <a:off x="5151282" y="396629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5151281" y="2935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E5802-FEA0-0A88-BBDB-BAECFD90B4D6}"/>
              </a:ext>
            </a:extLst>
          </p:cNvPr>
          <p:cNvSpPr/>
          <p:nvPr/>
        </p:nvSpPr>
        <p:spPr>
          <a:xfrm>
            <a:off x="5715106" y="2935579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DEB67-CB8D-4199-0FC7-393D2FC82F48}"/>
              </a:ext>
            </a:extLst>
          </p:cNvPr>
          <p:cNvSpPr/>
          <p:nvPr/>
        </p:nvSpPr>
        <p:spPr>
          <a:xfrm>
            <a:off x="5715106" y="396629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0179B-94C0-C106-3941-9CF6B5A29BB6}"/>
              </a:ext>
            </a:extLst>
          </p:cNvPr>
          <p:cNvSpPr/>
          <p:nvPr/>
        </p:nvSpPr>
        <p:spPr>
          <a:xfrm>
            <a:off x="6258923" y="2935579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6812054" y="343717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6812054" y="446788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CECFE-40A3-B351-DD39-2F2CD4BD1D52}"/>
              </a:ext>
            </a:extLst>
          </p:cNvPr>
          <p:cNvSpPr txBox="1"/>
          <p:nvPr/>
        </p:nvSpPr>
        <p:spPr>
          <a:xfrm>
            <a:off x="2393128" y="2362681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393049A0-F685-45CC-BF54-87682716FE37}"/>
              </a:ext>
            </a:extLst>
          </p:cNvPr>
          <p:cNvSpPr txBox="1"/>
          <p:nvPr/>
        </p:nvSpPr>
        <p:spPr>
          <a:xfrm>
            <a:off x="556260" y="5190329"/>
            <a:ext cx="1172718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Fiecare are câte un bitset, în care biții sunt 1 pentru fiecare </a:t>
            </a:r>
          </a:p>
          <a:p>
            <a:pPr lvl="1"/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componentă deținută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long bitset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; </a:t>
            </a:r>
            <a:r>
              <a:rPr lang="en-US" sz="2000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// how many components can we support?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if (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bitset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query == query) </a:t>
            </a:r>
            <a:r>
              <a:rPr lang="en-US" sz="2000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// has the entity all query components?</a:t>
            </a:r>
            <a:endParaRPr lang="ro-RO" sz="2000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7DEBF-F33C-FEB9-7810-3577DD0EA666}"/>
              </a:ext>
            </a:extLst>
          </p:cNvPr>
          <p:cNvSpPr txBox="1"/>
          <p:nvPr/>
        </p:nvSpPr>
        <p:spPr>
          <a:xfrm>
            <a:off x="3067001" y="2095825"/>
            <a:ext cx="1265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Bitmap/Bitset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11110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11001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11100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11001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C7123C1E-E74B-9189-0C81-6BC82070300F}"/>
              </a:ext>
            </a:extLst>
          </p:cNvPr>
          <p:cNvSpPr txBox="1"/>
          <p:nvPr/>
        </p:nvSpPr>
        <p:spPr>
          <a:xfrm>
            <a:off x="8565117" y="2532761"/>
            <a:ext cx="22692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58535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A6B6DF1-C6A9-709C-73EC-C5A616156464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Analogia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cheie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&amp;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lac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ăt</a:t>
            </a:r>
          </a:p>
        </p:txBody>
      </p:sp>
      <p:pic>
        <p:nvPicPr>
          <p:cNvPr id="4" name="Picture 3" descr="Diagram, text, schematic&#10;&#10;Description automatically generated">
            <a:extLst>
              <a:ext uri="{FF2B5EF4-FFF2-40B4-BE49-F238E27FC236}">
                <a16:creationId xmlns:a16="http://schemas.microsoft.com/office/drawing/2014/main" id="{78C64539-D2B4-AE4F-BE38-8BF5C4EAB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8" y="1295400"/>
            <a:ext cx="10495963" cy="3423109"/>
          </a:xfrm>
          <a:prstGeom prst="rect">
            <a:avLst/>
          </a:prstGeom>
        </p:spPr>
      </p:pic>
      <p:sp>
        <p:nvSpPr>
          <p:cNvPr id="5" name="직사각형 24">
            <a:extLst>
              <a:ext uri="{FF2B5EF4-FFF2-40B4-BE49-F238E27FC236}">
                <a16:creationId xmlns:a16="http://schemas.microsoft.com/office/drawing/2014/main" id="{F0BDB8EA-CE17-1BE2-01B3-D5CF2DCE1503}"/>
              </a:ext>
            </a:extLst>
          </p:cNvPr>
          <p:cNvSpPr/>
          <p:nvPr/>
        </p:nvSpPr>
        <p:spPr>
          <a:xfrm>
            <a:off x="7374480" y="5033231"/>
            <a:ext cx="3739089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o-RO" altLang="ko-KR" sz="2000" dirty="0">
                <a:solidFill>
                  <a:srgbClr val="FF4E68"/>
                </a:solidFill>
                <a:latin typeface="+mj-lt"/>
              </a:rPr>
              <a:t>Sistem de mișcare</a:t>
            </a:r>
            <a:endParaRPr lang="en-US" altLang="ko-KR" sz="20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FF792-69A2-1282-338E-41FA4659659B}"/>
              </a:ext>
            </a:extLst>
          </p:cNvPr>
          <p:cNvSpPr txBox="1"/>
          <p:nvPr/>
        </p:nvSpPr>
        <p:spPr>
          <a:xfrm>
            <a:off x="1598328" y="4801374"/>
            <a:ext cx="4360511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b="1" dirty="0"/>
              <a:t>Sistemele operează doar asupra Entităților care conțin </a:t>
            </a:r>
          </a:p>
          <a:p>
            <a:r>
              <a:rPr lang="ro-RO" sz="2000" b="1" dirty="0"/>
              <a:t>Componentele necesare</a:t>
            </a:r>
          </a:p>
        </p:txBody>
      </p:sp>
    </p:spTree>
    <p:extLst>
      <p:ext uri="{BB962C8B-B14F-4D97-AF65-F5344CB8AC3E}">
        <p14:creationId xmlns:p14="http://schemas.microsoft.com/office/powerpoint/2010/main" val="4161365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/>
        </p:nvSpPr>
        <p:spPr>
          <a:xfrm>
            <a:off x="3136200" y="2895476"/>
            <a:ext cx="591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o-RO" altLang="ko" sz="2667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Îmbunătățiri?</a:t>
            </a:r>
            <a:endParaRPr sz="2667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788183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Array-uri dense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(prima incercare)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982835" y="3241857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3433587" y="1173855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2936437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2936439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2936438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2936437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F0D3F-313B-A203-5666-CD1FB6DA251B}"/>
              </a:ext>
            </a:extLst>
          </p:cNvPr>
          <p:cNvSpPr/>
          <p:nvPr/>
        </p:nvSpPr>
        <p:spPr>
          <a:xfrm>
            <a:off x="3490120" y="486610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3490122" y="380786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5DBD0C-46CC-A423-524D-9AAAA7F7A17F}"/>
              </a:ext>
            </a:extLst>
          </p:cNvPr>
          <p:cNvSpPr/>
          <p:nvPr/>
        </p:nvSpPr>
        <p:spPr>
          <a:xfrm>
            <a:off x="3490121" y="43369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3490120" y="330627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E5802-FEA0-0A88-BBDB-BAECFD90B4D6}"/>
              </a:ext>
            </a:extLst>
          </p:cNvPr>
          <p:cNvSpPr/>
          <p:nvPr/>
        </p:nvSpPr>
        <p:spPr>
          <a:xfrm>
            <a:off x="4053945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DEB67-CB8D-4199-0FC7-393D2FC82F48}"/>
              </a:ext>
            </a:extLst>
          </p:cNvPr>
          <p:cNvSpPr/>
          <p:nvPr/>
        </p:nvSpPr>
        <p:spPr>
          <a:xfrm>
            <a:off x="4053945" y="381735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0179B-94C0-C106-3941-9CF6B5A29BB6}"/>
              </a:ext>
            </a:extLst>
          </p:cNvPr>
          <p:cNvSpPr/>
          <p:nvPr/>
        </p:nvSpPr>
        <p:spPr>
          <a:xfrm>
            <a:off x="4597762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5171453" y="329325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5171451" y="38811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Google Shape;299;p43">
            <a:extLst>
              <a:ext uri="{FF2B5EF4-FFF2-40B4-BE49-F238E27FC236}">
                <a16:creationId xmlns:a16="http://schemas.microsoft.com/office/drawing/2014/main" id="{B7C83DC0-943E-47FA-1809-2E48DFAD0746}"/>
              </a:ext>
            </a:extLst>
          </p:cNvPr>
          <p:cNvSpPr txBox="1"/>
          <p:nvPr/>
        </p:nvSpPr>
        <p:spPr>
          <a:xfrm>
            <a:off x="7377677" y="3109316"/>
            <a:ext cx="22692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CECFE-40A3-B351-DD39-2F2CD4BD1D52}"/>
              </a:ext>
            </a:extLst>
          </p:cNvPr>
          <p:cNvSpPr txBox="1"/>
          <p:nvPr/>
        </p:nvSpPr>
        <p:spPr>
          <a:xfrm>
            <a:off x="2393127" y="2713201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393049A0-F685-45CC-BF54-87682716FE37}"/>
              </a:ext>
            </a:extLst>
          </p:cNvPr>
          <p:cNvSpPr txBox="1"/>
          <p:nvPr/>
        </p:nvSpPr>
        <p:spPr>
          <a:xfrm>
            <a:off x="893569" y="5514940"/>
            <a:ext cx="1040486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Un array/ vector per componentă, </a:t>
            </a:r>
            <a:r>
              <a:rPr lang="ro-RO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dar cum facem asocierea?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::vector&lt;</a:t>
            </a:r>
            <a:r>
              <a:rPr lang="ro-RO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::pair&lt;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position, </a:t>
            </a:r>
            <a:r>
              <a:rPr lang="en-US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entity&gt;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std::vector&lt;</a:t>
            </a:r>
            <a:r>
              <a:rPr lang="en-US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std::pair&lt;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velocity, </a:t>
            </a:r>
            <a:r>
              <a:rPr lang="en-US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entity&gt;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99F6A6-5CC4-5CE2-D08A-A0A094BF40A2}"/>
              </a:ext>
            </a:extLst>
          </p:cNvPr>
          <p:cNvGrpSpPr/>
          <p:nvPr/>
        </p:nvGrpSpPr>
        <p:grpSpPr>
          <a:xfrm>
            <a:off x="2392680" y="3590854"/>
            <a:ext cx="2697015" cy="1454486"/>
            <a:chOff x="2392680" y="3590854"/>
            <a:chExt cx="2697015" cy="1454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1AE11B-F7EA-6F64-8BA9-11FF0DE3F892}"/>
                    </a:ext>
                  </a:extLst>
                </p14:cNvPr>
                <p14:cNvContentPartPr/>
                <p14:nvPr/>
              </p14:nvContentPartPr>
              <p14:xfrm>
                <a:off x="2399880" y="3644580"/>
                <a:ext cx="2688480" cy="84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1AE11B-F7EA-6F64-8BA9-11FF0DE3F8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91240" y="3635940"/>
                  <a:ext cx="2706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3FBDE3-7A9B-4B4D-B965-58CF504A9F42}"/>
                    </a:ext>
                  </a:extLst>
                </p14:cNvPr>
                <p14:cNvContentPartPr/>
                <p14:nvPr/>
              </p14:nvContentPartPr>
              <p14:xfrm>
                <a:off x="2392680" y="4251540"/>
                <a:ext cx="2648520" cy="79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3FBDE3-7A9B-4B4D-B965-58CF504A9F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3680" y="4242540"/>
                  <a:ext cx="26661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C764FA-4273-4AEF-90D3-AC4298510870}"/>
                    </a:ext>
                  </a:extLst>
                </p14:cNvPr>
                <p14:cNvContentPartPr/>
                <p14:nvPr/>
              </p14:nvContentPartPr>
              <p14:xfrm>
                <a:off x="5003295" y="3590854"/>
                <a:ext cx="86400" cy="12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C764FA-4273-4AEF-90D3-AC42985108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4295" y="3581854"/>
                  <a:ext cx="104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1A25FE-40E5-E689-3638-429A9D451174}"/>
                    </a:ext>
                  </a:extLst>
                </p14:cNvPr>
                <p14:cNvContentPartPr/>
                <p14:nvPr/>
              </p14:nvContentPartPr>
              <p14:xfrm>
                <a:off x="4969455" y="4197814"/>
                <a:ext cx="74880" cy="13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1A25FE-40E5-E689-3638-429A9D4511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60815" y="4189174"/>
                  <a:ext cx="9252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18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301538" y="707911"/>
            <a:ext cx="1010273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Dic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ționare + Array-uri dense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(cheia este ID-ul Entităților, valoarea este </a:t>
            </a:r>
            <a:r>
              <a:rPr lang="ro-RO" altLang="ko" sz="2100" strike="sngStrike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adresa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ro-RO" altLang="ko" sz="2100" dirty="0">
                <a:solidFill>
                  <a:srgbClr val="FF4E68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indexul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Componentei)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1898771" y="3244392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6127548" y="-505775"/>
            <a:ext cx="15910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3968405" y="480690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3968407" y="374865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3968406" y="4277779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3968405" y="324706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6731968" y="374598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6731966" y="324439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9481715" y="324439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9481715" y="3743943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E3DA2-4E0C-07ED-BC4F-DAA94908E075}"/>
              </a:ext>
            </a:extLst>
          </p:cNvPr>
          <p:cNvSpPr txBox="1"/>
          <p:nvPr/>
        </p:nvSpPr>
        <p:spPr>
          <a:xfrm>
            <a:off x="3411510" y="2690394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97517-5711-76FD-1044-A4B6FCCA0EB2}"/>
              </a:ext>
            </a:extLst>
          </p:cNvPr>
          <p:cNvSpPr txBox="1"/>
          <p:nvPr/>
        </p:nvSpPr>
        <p:spPr>
          <a:xfrm>
            <a:off x="5056381" y="3244392"/>
            <a:ext cx="11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1DD70-3A29-C6E0-96DB-F144ED26CB3F}"/>
              </a:ext>
            </a:extLst>
          </p:cNvPr>
          <p:cNvSpPr txBox="1"/>
          <p:nvPr/>
        </p:nvSpPr>
        <p:spPr>
          <a:xfrm>
            <a:off x="6108922" y="2703728"/>
            <a:ext cx="487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</p:txBody>
      </p:sp>
      <p:sp>
        <p:nvSpPr>
          <p:cNvPr id="13" name="Google Shape;299;p43">
            <a:extLst>
              <a:ext uri="{FF2B5EF4-FFF2-40B4-BE49-F238E27FC236}">
                <a16:creationId xmlns:a16="http://schemas.microsoft.com/office/drawing/2014/main" id="{F69535ED-1A87-097B-4A3D-D0AA6BDA712B}"/>
              </a:ext>
            </a:extLst>
          </p:cNvPr>
          <p:cNvSpPr txBox="1"/>
          <p:nvPr/>
        </p:nvSpPr>
        <p:spPr>
          <a:xfrm>
            <a:off x="1150472" y="5498056"/>
            <a:ext cx="104048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Combină arra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y-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uri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omponente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cu </a:t>
            </a:r>
            <a:r>
              <a:rPr lang="en-US" sz="2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dic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ționare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::vector&lt;component&gt;, std::map&lt;entity,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unsigned int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35EB26-E9FD-45A9-861E-9A034F25DB69}"/>
              </a:ext>
            </a:extLst>
          </p:cNvPr>
          <p:cNvCxnSpPr>
            <a:cxnSpLocks/>
          </p:cNvCxnSpPr>
          <p:nvPr/>
        </p:nvCxnSpPr>
        <p:spPr>
          <a:xfrm>
            <a:off x="3828639" y="3429000"/>
            <a:ext cx="248061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937D80-F2FC-596D-7CA7-724EEF8EDDF2}"/>
              </a:ext>
            </a:extLst>
          </p:cNvPr>
          <p:cNvCxnSpPr>
            <a:cxnSpLocks/>
          </p:cNvCxnSpPr>
          <p:nvPr/>
        </p:nvCxnSpPr>
        <p:spPr>
          <a:xfrm>
            <a:off x="3828639" y="3970997"/>
            <a:ext cx="264730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9A137-ED8D-1D06-2138-0D02A193B383}"/>
              </a:ext>
            </a:extLst>
          </p:cNvPr>
          <p:cNvCxnSpPr>
            <a:cxnSpLocks/>
          </p:cNvCxnSpPr>
          <p:nvPr/>
        </p:nvCxnSpPr>
        <p:spPr>
          <a:xfrm>
            <a:off x="3828639" y="4475779"/>
            <a:ext cx="288542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BF862F-A2F6-7438-B676-1A1FF13919C7}"/>
              </a:ext>
            </a:extLst>
          </p:cNvPr>
          <p:cNvCxnSpPr>
            <a:cxnSpLocks/>
          </p:cNvCxnSpPr>
          <p:nvPr/>
        </p:nvCxnSpPr>
        <p:spPr>
          <a:xfrm>
            <a:off x="3794077" y="5010209"/>
            <a:ext cx="299292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F98B19-E5E0-97EA-D041-2E4CF41295B5}"/>
              </a:ext>
            </a:extLst>
          </p:cNvPr>
          <p:cNvCxnSpPr>
            <a:cxnSpLocks/>
          </p:cNvCxnSpPr>
          <p:nvPr/>
        </p:nvCxnSpPr>
        <p:spPr>
          <a:xfrm>
            <a:off x="6557638" y="3429000"/>
            <a:ext cx="288456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15FD4-426F-FEF0-7CA4-162B3FA55BA6}"/>
              </a:ext>
            </a:extLst>
          </p:cNvPr>
          <p:cNvCxnSpPr>
            <a:cxnSpLocks/>
          </p:cNvCxnSpPr>
          <p:nvPr/>
        </p:nvCxnSpPr>
        <p:spPr>
          <a:xfrm>
            <a:off x="6581310" y="3941943"/>
            <a:ext cx="264784" cy="0"/>
          </a:xfrm>
          <a:prstGeom prst="straightConnector1">
            <a:avLst/>
          </a:prstGeom>
          <a:ln w="41275">
            <a:solidFill>
              <a:srgbClr val="FF4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D27C59-E325-DF3B-25F2-9D652835E6ED}"/>
              </a:ext>
            </a:extLst>
          </p:cNvPr>
          <p:cNvSpPr txBox="1"/>
          <p:nvPr/>
        </p:nvSpPr>
        <p:spPr>
          <a:xfrm>
            <a:off x="3924856" y="3244391"/>
            <a:ext cx="490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2CDEE-D92F-6866-7828-450AA802E1F6}"/>
              </a:ext>
            </a:extLst>
          </p:cNvPr>
          <p:cNvSpPr txBox="1"/>
          <p:nvPr/>
        </p:nvSpPr>
        <p:spPr>
          <a:xfrm>
            <a:off x="6713702" y="3244391"/>
            <a:ext cx="490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489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F4D55A73-FF79-B963-3A41-AF7A479635AF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Introducere</a:t>
            </a:r>
          </a:p>
        </p:txBody>
      </p:sp>
      <p:pic>
        <p:nvPicPr>
          <p:cNvPr id="5" name="Online Media 4" title="CARLA 0.9.14">
            <a:hlinkClick r:id="" action="ppaction://media"/>
            <a:extLst>
              <a:ext uri="{FF2B5EF4-FFF2-40B4-BE49-F238E27FC236}">
                <a16:creationId xmlns:a16="http://schemas.microsoft.com/office/drawing/2014/main" id="{18F3E81B-2B16-B634-4959-7669E9E5BC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2724" y="1189749"/>
            <a:ext cx="7926552" cy="4478502"/>
          </a:xfrm>
          <a:prstGeom prst="rect">
            <a:avLst/>
          </a:prstGeom>
        </p:spPr>
      </p:pic>
      <p:sp>
        <p:nvSpPr>
          <p:cNvPr id="6" name="Google Shape;357;p51">
            <a:extLst>
              <a:ext uri="{FF2B5EF4-FFF2-40B4-BE49-F238E27FC236}">
                <a16:creationId xmlns:a16="http://schemas.microsoft.com/office/drawing/2014/main" id="{EBD49987-9A6F-0116-23AD-5F89147393F8}"/>
              </a:ext>
            </a:extLst>
          </p:cNvPr>
          <p:cNvSpPr txBox="1"/>
          <p:nvPr/>
        </p:nvSpPr>
        <p:spPr>
          <a:xfrm>
            <a:off x="2343750" y="5996335"/>
            <a:ext cx="75045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8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Urban Driving Simulator</a:t>
            </a:r>
            <a:endParaRPr sz="18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F6618-2836-D0E0-1755-BAC2DB4422E2}"/>
              </a:ext>
            </a:extLst>
          </p:cNvPr>
          <p:cNvSpPr txBox="1"/>
          <p:nvPr/>
        </p:nvSpPr>
        <p:spPr>
          <a:xfrm>
            <a:off x="4338229" y="6342553"/>
            <a:ext cx="3515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https://youtu.be/AZhzZy57XeU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Dic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ționare + Array-uri dense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(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vizualizare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diferit</a:t>
            </a: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ă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)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982835" y="3241857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3433587" y="1173855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3A6DA-29A5-0469-656A-B394BC2CFCFB}"/>
              </a:ext>
            </a:extLst>
          </p:cNvPr>
          <p:cNvSpPr/>
          <p:nvPr/>
        </p:nvSpPr>
        <p:spPr>
          <a:xfrm>
            <a:off x="2936437" y="48791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2936439" y="382087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49D26-9496-3BE0-79C2-9D4CAD090D0B}"/>
              </a:ext>
            </a:extLst>
          </p:cNvPr>
          <p:cNvSpPr/>
          <p:nvPr/>
        </p:nvSpPr>
        <p:spPr>
          <a:xfrm>
            <a:off x="2936438" y="43500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2936437" y="331928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F0D3F-313B-A203-5666-CD1FB6DA251B}"/>
              </a:ext>
            </a:extLst>
          </p:cNvPr>
          <p:cNvSpPr/>
          <p:nvPr/>
        </p:nvSpPr>
        <p:spPr>
          <a:xfrm>
            <a:off x="3490120" y="48791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3490122" y="382087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5DBD0C-46CC-A423-524D-9AAAA7F7A17F}"/>
              </a:ext>
            </a:extLst>
          </p:cNvPr>
          <p:cNvSpPr/>
          <p:nvPr/>
        </p:nvSpPr>
        <p:spPr>
          <a:xfrm>
            <a:off x="3490121" y="43500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3490120" y="331928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E5802-FEA0-0A88-BBDB-BAECFD90B4D6}"/>
              </a:ext>
            </a:extLst>
          </p:cNvPr>
          <p:cNvSpPr/>
          <p:nvPr/>
        </p:nvSpPr>
        <p:spPr>
          <a:xfrm>
            <a:off x="4053945" y="33192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DEB67-CB8D-4199-0FC7-393D2FC82F48}"/>
              </a:ext>
            </a:extLst>
          </p:cNvPr>
          <p:cNvSpPr/>
          <p:nvPr/>
        </p:nvSpPr>
        <p:spPr>
          <a:xfrm>
            <a:off x="4053945" y="383036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0179B-94C0-C106-3941-9CF6B5A29BB6}"/>
              </a:ext>
            </a:extLst>
          </p:cNvPr>
          <p:cNvSpPr/>
          <p:nvPr/>
        </p:nvSpPr>
        <p:spPr>
          <a:xfrm>
            <a:off x="4597762" y="33192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5171453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5171451" y="38942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CECFE-40A3-B351-DD39-2F2CD4BD1D52}"/>
              </a:ext>
            </a:extLst>
          </p:cNvPr>
          <p:cNvSpPr txBox="1"/>
          <p:nvPr/>
        </p:nvSpPr>
        <p:spPr>
          <a:xfrm>
            <a:off x="2393127" y="2713201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8DA449-7D4F-D9F5-DA4B-892EB7A13972}"/>
                  </a:ext>
                </a:extLst>
              </p14:cNvPr>
              <p14:cNvContentPartPr/>
              <p14:nvPr/>
            </p14:nvContentPartPr>
            <p14:xfrm>
              <a:off x="2731386" y="3488657"/>
              <a:ext cx="1432080" cy="59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8DA449-7D4F-D9F5-DA4B-892EB7A139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46" y="3479657"/>
                <a:ext cx="14497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60A21A-F492-2969-855B-E7ABD47CB616}"/>
                  </a:ext>
                </a:extLst>
              </p14:cNvPr>
              <p14:cNvContentPartPr/>
              <p14:nvPr/>
            </p14:nvContentPartPr>
            <p14:xfrm>
              <a:off x="2789706" y="4118297"/>
              <a:ext cx="1397160" cy="384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60A21A-F492-2969-855B-E7ABD47CB6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0706" y="4109657"/>
                <a:ext cx="141480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34B1A90-730C-C8F8-7CFD-056C1DFCBE77}"/>
              </a:ext>
            </a:extLst>
          </p:cNvPr>
          <p:cNvGrpSpPr/>
          <p:nvPr/>
        </p:nvGrpSpPr>
        <p:grpSpPr>
          <a:xfrm>
            <a:off x="2818866" y="3581897"/>
            <a:ext cx="2290464" cy="1555200"/>
            <a:chOff x="2818866" y="3581897"/>
            <a:chExt cx="2290464" cy="15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3C21EF-DAA4-DE5B-DFA6-006AD12F3389}"/>
                    </a:ext>
                  </a:extLst>
                </p14:cNvPr>
                <p14:cNvContentPartPr/>
                <p14:nvPr/>
              </p14:nvContentPartPr>
              <p14:xfrm>
                <a:off x="2818866" y="3581897"/>
                <a:ext cx="2248200" cy="38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3C21EF-DAA4-DE5B-DFA6-006AD12F33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9866" y="3572897"/>
                  <a:ext cx="2265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3CE2D7-98FF-BF93-BEF5-E58DFD8E1D89}"/>
                    </a:ext>
                  </a:extLst>
                </p14:cNvPr>
                <p14:cNvContentPartPr/>
                <p14:nvPr/>
              </p14:nvContentPartPr>
              <p14:xfrm>
                <a:off x="2830386" y="4149257"/>
                <a:ext cx="2235240" cy="98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3CE2D7-98FF-BF93-BEF5-E58DFD8E1D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1746" y="4140617"/>
                  <a:ext cx="225288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7C45A1-02D3-EBF4-01A8-EFB15ED5DA56}"/>
                    </a:ext>
                  </a:extLst>
                </p14:cNvPr>
                <p14:cNvContentPartPr/>
                <p14:nvPr/>
              </p14:nvContentPartPr>
              <p14:xfrm>
                <a:off x="5033730" y="4131356"/>
                <a:ext cx="75600" cy="4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7C45A1-02D3-EBF4-01A8-EFB15ED5DA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25090" y="4122356"/>
                  <a:ext cx="932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A00128-3211-9F61-0317-082969CA5C00}"/>
                  </a:ext>
                </a:extLst>
              </p14:cNvPr>
              <p14:cNvContentPartPr/>
              <p14:nvPr/>
            </p14:nvContentPartPr>
            <p14:xfrm>
              <a:off x="5040930" y="3537051"/>
              <a:ext cx="37080" cy="77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A00128-3211-9F61-0317-082969CA5C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31930" y="3528051"/>
                <a:ext cx="54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E3FA26F-1534-F916-2B45-7D0CC805CC0A}"/>
                  </a:ext>
                </a:extLst>
              </p14:cNvPr>
              <p14:cNvContentPartPr/>
              <p14:nvPr/>
            </p14:nvContentPartPr>
            <p14:xfrm>
              <a:off x="4117335" y="3505349"/>
              <a:ext cx="43920" cy="79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E3FA26F-1534-F916-2B45-7D0CC805CC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08335" y="3496709"/>
                <a:ext cx="6156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A4D6B8-0759-6CF8-9ED7-675FE6FA4FF5}"/>
              </a:ext>
            </a:extLst>
          </p:cNvPr>
          <p:cNvGrpSpPr/>
          <p:nvPr/>
        </p:nvGrpSpPr>
        <p:grpSpPr>
          <a:xfrm>
            <a:off x="4129575" y="4089269"/>
            <a:ext cx="77760" cy="86040"/>
            <a:chOff x="4129575" y="4076254"/>
            <a:chExt cx="777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D5A246-9004-E932-FE77-2A5DE71AECF7}"/>
                    </a:ext>
                  </a:extLst>
                </p14:cNvPr>
                <p14:cNvContentPartPr/>
                <p14:nvPr/>
              </p14:nvContentPartPr>
              <p14:xfrm>
                <a:off x="4145415" y="4110814"/>
                <a:ext cx="61920" cy="5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D5A246-9004-E932-FE77-2A5DE71AEC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6775" y="4101814"/>
                  <a:ext cx="79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193FD0-CA7F-B65E-BB2F-B318B396F8E7}"/>
                    </a:ext>
                  </a:extLst>
                </p14:cNvPr>
                <p14:cNvContentPartPr/>
                <p14:nvPr/>
              </p14:nvContentPartPr>
              <p14:xfrm>
                <a:off x="4129575" y="4076254"/>
                <a:ext cx="37800" cy="2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193FD0-CA7F-B65E-BB2F-B318B396F8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0575" y="4067614"/>
                  <a:ext cx="5544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CBF8F23-BE11-22BD-6ACE-D9E54F9EC8A2}"/>
              </a:ext>
            </a:extLst>
          </p:cNvPr>
          <p:cNvSpPr/>
          <p:nvPr/>
        </p:nvSpPr>
        <p:spPr>
          <a:xfrm>
            <a:off x="2451961" y="2606040"/>
            <a:ext cx="331257" cy="2775524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F02191-72A5-A348-8101-9FC08DC281A0}"/>
              </a:ext>
            </a:extLst>
          </p:cNvPr>
          <p:cNvSpPr/>
          <p:nvPr/>
        </p:nvSpPr>
        <p:spPr>
          <a:xfrm>
            <a:off x="3990505" y="2253343"/>
            <a:ext cx="528046" cy="2096658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310304-43B1-5B79-DC0A-6196005E7EAF}"/>
              </a:ext>
            </a:extLst>
          </p:cNvPr>
          <p:cNvSpPr/>
          <p:nvPr/>
        </p:nvSpPr>
        <p:spPr>
          <a:xfrm>
            <a:off x="5103150" y="1779496"/>
            <a:ext cx="571829" cy="2570503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4732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6BB038A-5BAB-702B-9CDD-53B72CADDC78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Cache-ul este esențial!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0C8F2FA7-2A6D-9FFC-5792-D1977300BD73}"/>
              </a:ext>
            </a:extLst>
          </p:cNvPr>
          <p:cNvSpPr/>
          <p:nvPr/>
        </p:nvSpPr>
        <p:spPr>
          <a:xfrm>
            <a:off x="871787" y="1315531"/>
            <a:ext cx="9905070" cy="135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Fiecare componentă se află într-un array alocat </a:t>
            </a: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static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Cache Miss-urile sunt minimizate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Componentele accesate împreună sunt păstrate </a:t>
            </a:r>
            <a:r>
              <a:rPr lang="ro-RO" altLang="ko" i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aproape unele de altele</a:t>
            </a:r>
            <a:endParaRPr lang="en-US" altLang="ko" i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67C77-E234-53B7-4DEC-128AF9B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88" y="3429000"/>
            <a:ext cx="7497648" cy="2716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AEB88-CE7D-08A6-555D-F72A51E968AF}"/>
              </a:ext>
            </a:extLst>
          </p:cNvPr>
          <p:cNvSpPr txBox="1"/>
          <p:nvPr/>
        </p:nvSpPr>
        <p:spPr>
          <a:xfrm>
            <a:off x="8564794" y="3429000"/>
            <a:ext cx="192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</a:t>
            </a:r>
          </a:p>
          <a:p>
            <a:endParaRPr lang="ro-RO" sz="2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F907EA70-01B5-67DF-36A7-09B86C885598}"/>
              </a:ext>
            </a:extLst>
          </p:cNvPr>
          <p:cNvSpPr txBox="1"/>
          <p:nvPr/>
        </p:nvSpPr>
        <p:spPr>
          <a:xfrm>
            <a:off x="1839566" y="6243206"/>
            <a:ext cx="40546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Blocuri de memorie</a:t>
            </a:r>
          </a:p>
        </p:txBody>
      </p:sp>
    </p:spTree>
    <p:extLst>
      <p:ext uri="{BB962C8B-B14F-4D97-AF65-F5344CB8AC3E}">
        <p14:creationId xmlns:p14="http://schemas.microsoft.com/office/powerpoint/2010/main" val="875467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316;p46">
            <a:extLst>
              <a:ext uri="{FF2B5EF4-FFF2-40B4-BE49-F238E27FC236}">
                <a16:creationId xmlns:a16="http://schemas.microsoft.com/office/drawing/2014/main" id="{2D6DFB72-B0EF-122F-EEFF-94DC1CB235E0}"/>
              </a:ext>
            </a:extLst>
          </p:cNvPr>
          <p:cNvSpPr txBox="1"/>
          <p:nvPr/>
        </p:nvSpPr>
        <p:spPr>
          <a:xfrm>
            <a:off x="344133" y="513899"/>
            <a:ext cx="9675077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ro-RO" altLang="ko" sz="2400" kern="0" dirty="0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Dicționare + Array-uri de componente + </a:t>
            </a:r>
            <a:r>
              <a:rPr lang="ro-RO" altLang="ko" sz="2400" kern="0" dirty="0">
                <a:solidFill>
                  <a:srgbClr val="FF4E68"/>
                </a:solidFill>
                <a:ea typeface="Poppins ExtraLight"/>
                <a:cs typeface="Poppins ExtraLight"/>
                <a:sym typeface="Poppins ExtraLight"/>
              </a:rPr>
              <a:t>Array-uri de entități </a:t>
            </a:r>
            <a:endParaRPr lang="en-US" altLang="ko" sz="2400" kern="0" dirty="0">
              <a:solidFill>
                <a:srgbClr val="FF4E68"/>
              </a:solidFill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" name="직사각형 24">
            <a:extLst>
              <a:ext uri="{FF2B5EF4-FFF2-40B4-BE49-F238E27FC236}">
                <a16:creationId xmlns:a16="http://schemas.microsoft.com/office/drawing/2014/main" id="{3A666004-C14D-965E-394A-278DE96EDACB}"/>
              </a:ext>
            </a:extLst>
          </p:cNvPr>
          <p:cNvSpPr/>
          <p:nvPr/>
        </p:nvSpPr>
        <p:spPr>
          <a:xfrm>
            <a:off x="461699" y="1652271"/>
            <a:ext cx="360085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Înregistrarea unei componente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115EE27-638B-CED4-2E0B-AB1968E8EC43}"/>
              </a:ext>
            </a:extLst>
          </p:cNvPr>
          <p:cNvSpPr/>
          <p:nvPr/>
        </p:nvSpPr>
        <p:spPr>
          <a:xfrm>
            <a:off x="4114800" y="1150803"/>
            <a:ext cx="431074" cy="1918968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087CA6B8-E905-E385-219A-10191C72B673}"/>
              </a:ext>
            </a:extLst>
          </p:cNvPr>
          <p:cNvSpPr/>
          <p:nvPr/>
        </p:nvSpPr>
        <p:spPr>
          <a:xfrm>
            <a:off x="4640650" y="1176319"/>
            <a:ext cx="1737215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r"/>
            <a:r>
              <a:rPr lang="ro-RO" altLang="ko-KR" sz="1600" dirty="0">
                <a:solidFill>
                  <a:srgbClr val="FF4E68"/>
                </a:solidFill>
                <a:latin typeface="+mj-lt"/>
              </a:rPr>
              <a:t>Chei (Entity ID)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CA2242EA-AF86-8912-E8A3-6B8DA91A6A6C}"/>
              </a:ext>
            </a:extLst>
          </p:cNvPr>
          <p:cNvSpPr/>
          <p:nvPr/>
        </p:nvSpPr>
        <p:spPr>
          <a:xfrm>
            <a:off x="3917911" y="2306343"/>
            <a:ext cx="252751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r"/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Array de valori (componente)</a:t>
            </a:r>
            <a:endParaRPr lang="en-US" altLang="ko-K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433E3130-D320-636F-29A0-BA6CF028C7DF}"/>
              </a:ext>
            </a:extLst>
          </p:cNvPr>
          <p:cNvSpPr/>
          <p:nvPr/>
        </p:nvSpPr>
        <p:spPr>
          <a:xfrm>
            <a:off x="3850346" y="1741598"/>
            <a:ext cx="2527519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r"/>
            <a:r>
              <a:rPr lang="ro-RO" altLang="ko-KR" sz="1600" dirty="0">
                <a:solidFill>
                  <a:schemeClr val="bg1"/>
                </a:solidFill>
                <a:latin typeface="+mj-lt"/>
              </a:rPr>
              <a:t>map</a:t>
            </a:r>
            <a:endParaRPr lang="en-US" altLang="ko-KR" sz="16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4E4C39-6508-A358-81B9-5E7266DBC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47663"/>
              </p:ext>
            </p:extLst>
          </p:nvPr>
        </p:nvGraphicFramePr>
        <p:xfrm>
          <a:off x="6825342" y="1184122"/>
          <a:ext cx="42751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37">
                  <a:extLst>
                    <a:ext uri="{9D8B030D-6E8A-4147-A177-3AD203B41FA5}">
                      <a16:colId xmlns:a16="http://schemas.microsoft.com/office/drawing/2014/main" val="633295193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2911078204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2011908176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329605230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3524136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5512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FDCE03F-9F4F-48D9-C846-ACA302A7B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697299"/>
              </p:ext>
            </p:extLst>
          </p:nvPr>
        </p:nvGraphicFramePr>
        <p:xfrm>
          <a:off x="6825342" y="2449169"/>
          <a:ext cx="42751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37">
                  <a:extLst>
                    <a:ext uri="{9D8B030D-6E8A-4147-A177-3AD203B41FA5}">
                      <a16:colId xmlns:a16="http://schemas.microsoft.com/office/drawing/2014/main" val="633295193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2911078204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2011908176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329605230"/>
                    </a:ext>
                  </a:extLst>
                </a:gridCol>
                <a:gridCol w="855037">
                  <a:extLst>
                    <a:ext uri="{9D8B030D-6E8A-4147-A177-3AD203B41FA5}">
                      <a16:colId xmlns:a16="http://schemas.microsoft.com/office/drawing/2014/main" val="3524136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-0.1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55126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CFB46-A5A2-B1F2-3D41-942DC803B45A}"/>
              </a:ext>
            </a:extLst>
          </p:cNvPr>
          <p:cNvCxnSpPr/>
          <p:nvPr/>
        </p:nvCxnSpPr>
        <p:spPr>
          <a:xfrm>
            <a:off x="7223760" y="1741598"/>
            <a:ext cx="0" cy="4790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19BE7A-7C9D-14B2-8F85-908CC9B66C10}"/>
              </a:ext>
            </a:extLst>
          </p:cNvPr>
          <p:cNvCxnSpPr/>
          <p:nvPr/>
        </p:nvCxnSpPr>
        <p:spPr>
          <a:xfrm>
            <a:off x="8127274" y="1751281"/>
            <a:ext cx="0" cy="4790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BCF7E2-EBAA-AF54-4219-F5F9B07C08B2}"/>
              </a:ext>
            </a:extLst>
          </p:cNvPr>
          <p:cNvCxnSpPr/>
          <p:nvPr/>
        </p:nvCxnSpPr>
        <p:spPr>
          <a:xfrm>
            <a:off x="8978537" y="1751281"/>
            <a:ext cx="0" cy="4790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3BFF2A-7A26-928E-5424-85E6AC56FE0F}"/>
              </a:ext>
            </a:extLst>
          </p:cNvPr>
          <p:cNvCxnSpPr/>
          <p:nvPr/>
        </p:nvCxnSpPr>
        <p:spPr>
          <a:xfrm>
            <a:off x="9862457" y="1751281"/>
            <a:ext cx="0" cy="4790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83D0C9-6404-7329-DE9B-78C2F077CF8A}"/>
              </a:ext>
            </a:extLst>
          </p:cNvPr>
          <p:cNvCxnSpPr/>
          <p:nvPr/>
        </p:nvCxnSpPr>
        <p:spPr>
          <a:xfrm>
            <a:off x="10726783" y="1752197"/>
            <a:ext cx="0" cy="4790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99;p43">
            <a:extLst>
              <a:ext uri="{FF2B5EF4-FFF2-40B4-BE49-F238E27FC236}">
                <a16:creationId xmlns:a16="http://schemas.microsoft.com/office/drawing/2014/main" id="{A9D5A386-6E4F-C573-FC9D-5638B68D8483}"/>
              </a:ext>
            </a:extLst>
          </p:cNvPr>
          <p:cNvSpPr txBox="1"/>
          <p:nvPr/>
        </p:nvSpPr>
        <p:spPr>
          <a:xfrm>
            <a:off x="0" y="3429000"/>
            <a:ext cx="1167166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 adaugă array-uri compacte de entități pentru a itera rapid asupra acestora</a:t>
            </a:r>
          </a:p>
          <a:p>
            <a:pPr lvl="1"/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::vector&lt;entities&gt;</a:t>
            </a:r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::vector&lt;component&gt;,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std::map&lt;entity, 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unsigned int</a:t>
            </a:r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ro-RO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99;p43">
            <a:extLst>
              <a:ext uri="{FF2B5EF4-FFF2-40B4-BE49-F238E27FC236}">
                <a16:creationId xmlns:a16="http://schemas.microsoft.com/office/drawing/2014/main" id="{33A11B0D-41A6-6116-386C-56BB08D004C2}"/>
              </a:ext>
            </a:extLst>
          </p:cNvPr>
          <p:cNvSpPr txBox="1"/>
          <p:nvPr/>
        </p:nvSpPr>
        <p:spPr>
          <a:xfrm>
            <a:off x="0" y="4629035"/>
            <a:ext cx="117500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șor de iterat asupra componentelor de viteză ale Entităților care conțin componentă de poziție </a:t>
            </a:r>
            <a:endParaRPr lang="ro-RO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2D8E8-14F0-D48A-AB4C-DE8EE61AD754}"/>
              </a:ext>
            </a:extLst>
          </p:cNvPr>
          <p:cNvSpPr txBox="1"/>
          <p:nvPr/>
        </p:nvSpPr>
        <p:spPr>
          <a:xfrm>
            <a:off x="-70542" y="5367668"/>
            <a:ext cx="1102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velocity_entities)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using the key array</a:t>
            </a:r>
            <a:endParaRPr lang="ro-R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position_entity_map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using the map</a:t>
            </a:r>
            <a:endParaRPr lang="ro-R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position_entity_map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+= 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velocity_entity_map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55791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316;p46">
            <a:extLst>
              <a:ext uri="{FF2B5EF4-FFF2-40B4-BE49-F238E27FC236}">
                <a16:creationId xmlns:a16="http://schemas.microsoft.com/office/drawing/2014/main" id="{2D6DFB72-B0EF-122F-EEFF-94DC1CB235E0}"/>
              </a:ext>
            </a:extLst>
          </p:cNvPr>
          <p:cNvSpPr txBox="1"/>
          <p:nvPr/>
        </p:nvSpPr>
        <p:spPr>
          <a:xfrm>
            <a:off x="344133" y="513899"/>
            <a:ext cx="9675077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en-US" altLang="ko" sz="2400" kern="0" dirty="0" err="1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Iterare</a:t>
            </a:r>
            <a:r>
              <a:rPr lang="en-US" altLang="ko" sz="2400" kern="0" dirty="0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altLang="ko" sz="2400" kern="0" dirty="0" err="1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mai</a:t>
            </a:r>
            <a:r>
              <a:rPr lang="en-US" altLang="ko" sz="2400" kern="0" dirty="0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 rapid</a:t>
            </a:r>
            <a:r>
              <a:rPr lang="ro-RO" altLang="ko" sz="2400" kern="0" dirty="0">
                <a:solidFill>
                  <a:srgbClr val="FFFFFF"/>
                </a:solidFill>
                <a:ea typeface="Poppins ExtraLight"/>
                <a:cs typeface="Poppins ExtraLight"/>
                <a:sym typeface="Poppins ExtraLight"/>
              </a:rPr>
              <a:t>ă folosind array-uri de Entități și componente</a:t>
            </a:r>
            <a:endParaRPr lang="en-US" altLang="ko" sz="2400" kern="0" dirty="0">
              <a:solidFill>
                <a:srgbClr val="FF4E68"/>
              </a:solidFill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2D8E8-14F0-D48A-AB4C-DE8EE61AD754}"/>
              </a:ext>
            </a:extLst>
          </p:cNvPr>
          <p:cNvSpPr txBox="1"/>
          <p:nvPr/>
        </p:nvSpPr>
        <p:spPr>
          <a:xfrm>
            <a:off x="-50949" y="2030107"/>
            <a:ext cx="12107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velocity_entities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                                   // efficient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position_entity_map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                            </a:t>
            </a:r>
            <a:r>
              <a:rPr lang="ro-RO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// inefficient lookup</a:t>
            </a: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position_entity_map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+=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velocity_entity_map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ro-RO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// 2x inefficient lookup</a:t>
            </a:r>
          </a:p>
          <a:p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299;p43">
            <a:extLst>
              <a:ext uri="{FF2B5EF4-FFF2-40B4-BE49-F238E27FC236}">
                <a16:creationId xmlns:a16="http://schemas.microsoft.com/office/drawing/2014/main" id="{BF3C66BA-EB73-AF74-1436-C4AFB6DF0728}"/>
              </a:ext>
            </a:extLst>
          </p:cNvPr>
          <p:cNvSpPr txBox="1"/>
          <p:nvPr/>
        </p:nvSpPr>
        <p:spPr>
          <a:xfrm>
            <a:off x="-117566" y="1260461"/>
            <a:ext cx="117500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Accesarea dicționarului (</a:t>
            </a:r>
            <a:r>
              <a:rPr lang="ro-RO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velocity_entity_map</a:t>
            </a:r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) adaugă indirecție inutilă </a:t>
            </a:r>
            <a:endParaRPr lang="ro-RO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7E5ADA12-7365-E4DB-17F7-2573E91D741B}"/>
              </a:ext>
            </a:extLst>
          </p:cNvPr>
          <p:cNvSpPr txBox="1"/>
          <p:nvPr/>
        </p:nvSpPr>
        <p:spPr>
          <a:xfrm>
            <a:off x="-117566" y="3415336"/>
            <a:ext cx="117500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Putem accesa vitezele (velocities) într-un mod linear</a:t>
            </a:r>
            <a:endParaRPr lang="ro-RO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946EF-B685-F49F-962A-21F4F7986CA1}"/>
              </a:ext>
            </a:extLst>
          </p:cNvPr>
          <p:cNvSpPr txBox="1"/>
          <p:nvPr/>
        </p:nvSpPr>
        <p:spPr>
          <a:xfrm>
            <a:off x="0" y="4184982"/>
            <a:ext cx="114189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velocity_entities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efficient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velocity_entities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vel_i</a:t>
            </a:r>
            <a:r>
              <a:rPr lang="ro-RO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 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efficient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position_entity_map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o-RO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get_index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ro-RO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ro-RO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efficient</a:t>
            </a:r>
            <a:r>
              <a:rPr lang="en-US" sz="1600" b="0" dirty="0">
                <a:solidFill>
                  <a:srgbClr val="FF4E68"/>
                </a:solidFill>
                <a:effectLst/>
                <a:latin typeface="Consolas" panose="020B0609020204030204" pitchFamily="49" charset="0"/>
              </a:rPr>
              <a:t> lookup</a:t>
            </a:r>
            <a:endParaRPr lang="ro-RO" sz="1600" b="0" dirty="0">
              <a:solidFill>
                <a:srgbClr val="FF4E68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position_components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reg_velocity_components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vel_i</a:t>
            </a:r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efficient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ro-RO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98341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6BB038A-5BAB-702B-9CDD-53B72CADDC78}"/>
              </a:ext>
            </a:extLst>
          </p:cNvPr>
          <p:cNvSpPr txBox="1"/>
          <p:nvPr/>
        </p:nvSpPr>
        <p:spPr>
          <a:xfrm>
            <a:off x="1611237" y="511307"/>
            <a:ext cx="8969526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Dicționare + Array-uri de componente + Array-uri de entități </a:t>
            </a:r>
            <a:endParaRPr lang="en-US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Cache-ul este esențial!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67C77-E234-53B7-4DEC-128AF9B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854" y="1605304"/>
            <a:ext cx="6646120" cy="5003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AEB88-CE7D-08A6-555D-F72A51E968AF}"/>
              </a:ext>
            </a:extLst>
          </p:cNvPr>
          <p:cNvSpPr txBox="1"/>
          <p:nvPr/>
        </p:nvSpPr>
        <p:spPr>
          <a:xfrm>
            <a:off x="7323822" y="1696305"/>
            <a:ext cx="270845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 Entities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 Entities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Collision Entities</a:t>
            </a:r>
          </a:p>
          <a:p>
            <a:endParaRPr lang="ro-RO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Sprite Entities</a:t>
            </a:r>
          </a:p>
        </p:txBody>
      </p:sp>
      <p:sp>
        <p:nvSpPr>
          <p:cNvPr id="9" name="Google Shape;299;p43">
            <a:extLst>
              <a:ext uri="{FF2B5EF4-FFF2-40B4-BE49-F238E27FC236}">
                <a16:creationId xmlns:a16="http://schemas.microsoft.com/office/drawing/2014/main" id="{F907EA70-01B5-67DF-36A7-09B86C885598}"/>
              </a:ext>
            </a:extLst>
          </p:cNvPr>
          <p:cNvSpPr txBox="1"/>
          <p:nvPr/>
        </p:nvSpPr>
        <p:spPr>
          <a:xfrm>
            <a:off x="1029669" y="4166212"/>
            <a:ext cx="405469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Blocuri de memorie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BFDA9-1084-3198-E136-603FD7D93904}"/>
              </a:ext>
            </a:extLst>
          </p:cNvPr>
          <p:cNvSpPr txBox="1"/>
          <p:nvPr/>
        </p:nvSpPr>
        <p:spPr>
          <a:xfrm>
            <a:off x="8806848" y="1875924"/>
            <a:ext cx="3264930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sz="2000" b="1" dirty="0"/>
              <a:t>În Update Loop folosim memorie contiguă </a:t>
            </a:r>
          </a:p>
          <a:p>
            <a:r>
              <a:rPr lang="ro-RO" sz="2000" b="1" dirty="0">
                <a:solidFill>
                  <a:srgbClr val="00B050"/>
                </a:solidFill>
                <a:latin typeface="+mj-lt"/>
              </a:rPr>
              <a:t>SITUAȚIE IDEALĂ!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76D20-64FD-0BE7-082B-2CA061CD9B0F}"/>
              </a:ext>
            </a:extLst>
          </p:cNvPr>
          <p:cNvSpPr txBox="1"/>
          <p:nvPr/>
        </p:nvSpPr>
        <p:spPr>
          <a:xfrm>
            <a:off x="1716130" y="5037071"/>
            <a:ext cx="32702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rgbClr val="FF4E68"/>
                </a:solidFill>
                <a:latin typeface="+mj-lt"/>
              </a:rPr>
              <a:t>ACCESAREA </a:t>
            </a:r>
          </a:p>
          <a:p>
            <a:pPr algn="ctr"/>
            <a:r>
              <a:rPr lang="ro-RO" sz="2800" b="1" dirty="0">
                <a:solidFill>
                  <a:srgbClr val="FF4E68"/>
                </a:solidFill>
                <a:latin typeface="+mj-lt"/>
              </a:rPr>
              <a:t>DICȚIONARELOR ESTE LENTĂ!</a:t>
            </a:r>
          </a:p>
        </p:txBody>
      </p:sp>
    </p:spTree>
    <p:extLst>
      <p:ext uri="{BB962C8B-B14F-4D97-AF65-F5344CB8AC3E}">
        <p14:creationId xmlns:p14="http://schemas.microsoft.com/office/powerpoint/2010/main" val="3518833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18410804-D04C-8A06-7F69-B962B1AF9BA6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ECS Avansat 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: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Arhetipuri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/ 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prototipuri</a:t>
            </a:r>
            <a:r>
              <a:rPr lang="en-US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/ pool-</a:t>
            </a:r>
            <a:r>
              <a:rPr lang="en-US" altLang="ko" sz="2100" dirty="0" err="1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uri</a:t>
            </a:r>
            <a:endParaRPr lang="ro-RO" altLang="ko" sz="21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307F-1080-9AB8-5EE3-58ECA0995BA4}"/>
              </a:ext>
            </a:extLst>
          </p:cNvPr>
          <p:cNvSpPr txBox="1"/>
          <p:nvPr/>
        </p:nvSpPr>
        <p:spPr>
          <a:xfrm>
            <a:off x="1898771" y="3027193"/>
            <a:ext cx="137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9E94-1A94-20AA-A4F9-37865FD79C86}"/>
              </a:ext>
            </a:extLst>
          </p:cNvPr>
          <p:cNvSpPr txBox="1"/>
          <p:nvPr/>
        </p:nvSpPr>
        <p:spPr>
          <a:xfrm rot="16200000">
            <a:off x="3449661" y="1504834"/>
            <a:ext cx="1591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4E68"/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Squishable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BA4D-EE35-C828-924D-DDF3906EA595}"/>
              </a:ext>
            </a:extLst>
          </p:cNvPr>
          <p:cNvSpPr/>
          <p:nvPr/>
        </p:nvSpPr>
        <p:spPr>
          <a:xfrm>
            <a:off x="3490417" y="360151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D1E16-3E2A-059F-1ADB-A5936F26B53B}"/>
              </a:ext>
            </a:extLst>
          </p:cNvPr>
          <p:cNvSpPr/>
          <p:nvPr/>
        </p:nvSpPr>
        <p:spPr>
          <a:xfrm>
            <a:off x="3490415" y="30999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D491-D8B0-2468-ED61-569EE401AB05}"/>
              </a:ext>
            </a:extLst>
          </p:cNvPr>
          <p:cNvSpPr/>
          <p:nvPr/>
        </p:nvSpPr>
        <p:spPr>
          <a:xfrm>
            <a:off x="4044100" y="360151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5A44C-DDFB-CC25-CEF4-1FBBCA128821}"/>
              </a:ext>
            </a:extLst>
          </p:cNvPr>
          <p:cNvSpPr/>
          <p:nvPr/>
        </p:nvSpPr>
        <p:spPr>
          <a:xfrm>
            <a:off x="4044098" y="30999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95486-7889-3CA6-08EF-7D55D9B29515}"/>
              </a:ext>
            </a:extLst>
          </p:cNvPr>
          <p:cNvSpPr/>
          <p:nvPr/>
        </p:nvSpPr>
        <p:spPr>
          <a:xfrm>
            <a:off x="4597781" y="309285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1C5C-33C7-ECC5-2099-67EBD224282E}"/>
              </a:ext>
            </a:extLst>
          </p:cNvPr>
          <p:cNvSpPr/>
          <p:nvPr/>
        </p:nvSpPr>
        <p:spPr>
          <a:xfrm>
            <a:off x="4587837" y="360151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299;p43">
            <a:extLst>
              <a:ext uri="{FF2B5EF4-FFF2-40B4-BE49-F238E27FC236}">
                <a16:creationId xmlns:a16="http://schemas.microsoft.com/office/drawing/2014/main" id="{393049A0-F685-45CC-BF54-87682716FE37}"/>
              </a:ext>
            </a:extLst>
          </p:cNvPr>
          <p:cNvSpPr txBox="1"/>
          <p:nvPr/>
        </p:nvSpPr>
        <p:spPr>
          <a:xfrm>
            <a:off x="299662" y="4388622"/>
            <a:ext cx="5566014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ăstrează toate Entitățile cu aceleați tipuri de Componente înarray-uri compacte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Metodă folosită de ECS-ul din Unity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Dificil de implementat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25512-587E-BF8E-3375-DF0312B0B511}"/>
              </a:ext>
            </a:extLst>
          </p:cNvPr>
          <p:cNvSpPr txBox="1"/>
          <p:nvPr/>
        </p:nvSpPr>
        <p:spPr>
          <a:xfrm>
            <a:off x="7496832" y="3043009"/>
            <a:ext cx="137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77AA-0525-891E-F696-10EABB777560}"/>
              </a:ext>
            </a:extLst>
          </p:cNvPr>
          <p:cNvSpPr txBox="1"/>
          <p:nvPr/>
        </p:nvSpPr>
        <p:spPr>
          <a:xfrm rot="16200000">
            <a:off x="8959561" y="3170259"/>
            <a:ext cx="1239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4E68"/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Player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49A230-92ED-1787-60F8-E7AA00711852}"/>
              </a:ext>
            </a:extLst>
          </p:cNvPr>
          <p:cNvSpPr/>
          <p:nvPr/>
        </p:nvSpPr>
        <p:spPr>
          <a:xfrm>
            <a:off x="8530762" y="489285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C075F9-92D0-1DF2-20B7-26FECE8488E9}"/>
              </a:ext>
            </a:extLst>
          </p:cNvPr>
          <p:cNvSpPr/>
          <p:nvPr/>
        </p:nvSpPr>
        <p:spPr>
          <a:xfrm>
            <a:off x="8488631" y="304661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ADF6BF-F37F-3C7A-FA2A-DB00F03D66E2}"/>
              </a:ext>
            </a:extLst>
          </p:cNvPr>
          <p:cNvSpPr/>
          <p:nvPr/>
        </p:nvSpPr>
        <p:spPr>
          <a:xfrm>
            <a:off x="9098061" y="489285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BB0B03-9368-CE6A-5707-E999A212D673}"/>
              </a:ext>
            </a:extLst>
          </p:cNvPr>
          <p:cNvSpPr/>
          <p:nvPr/>
        </p:nvSpPr>
        <p:spPr>
          <a:xfrm>
            <a:off x="9042314" y="304661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5E384F-8ECA-C78E-26F9-68FCAF468B12}"/>
              </a:ext>
            </a:extLst>
          </p:cNvPr>
          <p:cNvSpPr/>
          <p:nvPr/>
        </p:nvSpPr>
        <p:spPr>
          <a:xfrm>
            <a:off x="9606139" y="304661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43039-4BD4-DE7A-FE4F-DCD25E25EFAF}"/>
              </a:ext>
            </a:extLst>
          </p:cNvPr>
          <p:cNvSpPr/>
          <p:nvPr/>
        </p:nvSpPr>
        <p:spPr>
          <a:xfrm>
            <a:off x="9665359" y="489285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B6DEFA-876C-6418-3531-D4F8198A8F49}"/>
              </a:ext>
            </a:extLst>
          </p:cNvPr>
          <p:cNvSpPr/>
          <p:nvPr/>
        </p:nvSpPr>
        <p:spPr>
          <a:xfrm>
            <a:off x="10238173" y="488205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33845-2CB0-B0DD-2B1A-3DE7E7C81316}"/>
              </a:ext>
            </a:extLst>
          </p:cNvPr>
          <p:cNvSpPr txBox="1"/>
          <p:nvPr/>
        </p:nvSpPr>
        <p:spPr>
          <a:xfrm>
            <a:off x="7433344" y="4914032"/>
            <a:ext cx="137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3E819B-89B2-3CB1-798F-EB8AF7738300}"/>
              </a:ext>
            </a:extLst>
          </p:cNvPr>
          <p:cNvSpPr txBox="1"/>
          <p:nvPr/>
        </p:nvSpPr>
        <p:spPr>
          <a:xfrm rot="16200000">
            <a:off x="8629648" y="1622810"/>
            <a:ext cx="1239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4E68"/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Jumps</a:t>
            </a:r>
          </a:p>
        </p:txBody>
      </p:sp>
    </p:spTree>
    <p:extLst>
      <p:ext uri="{BB962C8B-B14F-4D97-AF65-F5344CB8AC3E}">
        <p14:creationId xmlns:p14="http://schemas.microsoft.com/office/powerpoint/2010/main" val="36873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85E1307F-C577-2284-CFE3-694935501DEF}"/>
              </a:ext>
            </a:extLst>
          </p:cNvPr>
          <p:cNvSpPr txBox="1"/>
          <p:nvPr/>
        </p:nvSpPr>
        <p:spPr>
          <a:xfrm>
            <a:off x="1898771" y="664493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FFD27E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Cum își găsește un Sistem Entitățile?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EC78B9B0-EFC6-BC9E-2A07-952A43BD7679}"/>
              </a:ext>
            </a:extLst>
          </p:cNvPr>
          <p:cNvSpPr/>
          <p:nvPr/>
        </p:nvSpPr>
        <p:spPr>
          <a:xfrm>
            <a:off x="858724" y="1877234"/>
            <a:ext cx="10616996" cy="45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Extensie</a:t>
            </a:r>
            <a:r>
              <a:rPr lang="en-US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: Entity Manager</a:t>
            </a:r>
            <a:endParaRPr lang="ro-RO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dirty="0" err="1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Fiecare</a:t>
            </a:r>
            <a:r>
              <a:rPr lang="en-US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altLang="ko" dirty="0" err="1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</a:t>
            </a:r>
            <a:r>
              <a:rPr lang="en-US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 are o list</a:t>
            </a: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ă cu </a:t>
            </a:r>
            <a:r>
              <a:rPr lang="ro-RO" altLang="ko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ID-urile Entităților </a:t>
            </a: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 care este interesat.</a:t>
            </a:r>
            <a:endParaRPr lang="ro-RO" altLang="ko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Sistemele își înregistrează bitmap/ bitmask-urile în Entity Manager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Când o Entitate este adăugată...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Determină Sistemele interesate de Entitate &amp; actualizează listele lor de ID-uri</a:t>
            </a:r>
          </a:p>
        </p:txBody>
      </p:sp>
    </p:spTree>
    <p:extLst>
      <p:ext uri="{BB962C8B-B14F-4D97-AF65-F5344CB8AC3E}">
        <p14:creationId xmlns:p14="http://schemas.microsoft.com/office/powerpoint/2010/main" val="111711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0CF447F9-7351-B271-A831-B9B021A4F741}"/>
              </a:ext>
            </a:extLst>
          </p:cNvPr>
          <p:cNvSpPr txBox="1"/>
          <p:nvPr/>
        </p:nvSpPr>
        <p:spPr>
          <a:xfrm>
            <a:off x="1898771" y="827068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Studiu Individual</a:t>
            </a:r>
            <a:r>
              <a:rPr lang="en-US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: </a:t>
            </a:r>
            <a:r>
              <a:rPr lang="en-US" altLang="ko" sz="2100" dirty="0">
                <a:solidFill>
                  <a:schemeClr val="bg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O alt</a:t>
            </a:r>
            <a:r>
              <a:rPr lang="ro-RO" altLang="ko" sz="2100" dirty="0">
                <a:solidFill>
                  <a:schemeClr val="bg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ă abordare, </a:t>
            </a:r>
            <a:r>
              <a:rPr lang="ro-RO" altLang="ko" sz="2100" dirty="0">
                <a:solidFill>
                  <a:srgbClr val="FFD27E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înlocuirea dicționarelor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F647E-99F9-2174-C857-697B6B211AA2}"/>
              </a:ext>
            </a:extLst>
          </p:cNvPr>
          <p:cNvSpPr txBox="1"/>
          <p:nvPr/>
        </p:nvSpPr>
        <p:spPr>
          <a:xfrm>
            <a:off x="982835" y="3241857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5835C-2F1A-71EC-0591-122F2D0EC24F}"/>
              </a:ext>
            </a:extLst>
          </p:cNvPr>
          <p:cNvSpPr txBox="1"/>
          <p:nvPr/>
        </p:nvSpPr>
        <p:spPr>
          <a:xfrm rot="16200000">
            <a:off x="3433587" y="1173855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63E1C-9159-9E33-F141-1C77D3940D2C}"/>
              </a:ext>
            </a:extLst>
          </p:cNvPr>
          <p:cNvSpPr/>
          <p:nvPr/>
        </p:nvSpPr>
        <p:spPr>
          <a:xfrm>
            <a:off x="2936437" y="48791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74872-1780-5B8B-C5AE-47D76637245B}"/>
              </a:ext>
            </a:extLst>
          </p:cNvPr>
          <p:cNvSpPr/>
          <p:nvPr/>
        </p:nvSpPr>
        <p:spPr>
          <a:xfrm>
            <a:off x="2936439" y="382087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425C9-429C-AE10-28DC-83F02C92C608}"/>
              </a:ext>
            </a:extLst>
          </p:cNvPr>
          <p:cNvSpPr/>
          <p:nvPr/>
        </p:nvSpPr>
        <p:spPr>
          <a:xfrm>
            <a:off x="2936438" y="43500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8602D-97FB-F312-937D-50BC20E40508}"/>
              </a:ext>
            </a:extLst>
          </p:cNvPr>
          <p:cNvSpPr/>
          <p:nvPr/>
        </p:nvSpPr>
        <p:spPr>
          <a:xfrm>
            <a:off x="2936437" y="331928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7C52FE-2984-5B76-BD5B-6B555F012B47}"/>
              </a:ext>
            </a:extLst>
          </p:cNvPr>
          <p:cNvSpPr/>
          <p:nvPr/>
        </p:nvSpPr>
        <p:spPr>
          <a:xfrm>
            <a:off x="3490120" y="487912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CD6AFE-4AD7-49FD-C1B2-010A8C55626A}"/>
              </a:ext>
            </a:extLst>
          </p:cNvPr>
          <p:cNvSpPr/>
          <p:nvPr/>
        </p:nvSpPr>
        <p:spPr>
          <a:xfrm>
            <a:off x="3490122" y="382087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15845F-324D-C53D-5A80-6376560E0FFF}"/>
              </a:ext>
            </a:extLst>
          </p:cNvPr>
          <p:cNvSpPr/>
          <p:nvPr/>
        </p:nvSpPr>
        <p:spPr>
          <a:xfrm>
            <a:off x="3490121" y="43500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B0387-E063-4CBC-7821-19B965F78AD6}"/>
              </a:ext>
            </a:extLst>
          </p:cNvPr>
          <p:cNvSpPr/>
          <p:nvPr/>
        </p:nvSpPr>
        <p:spPr>
          <a:xfrm>
            <a:off x="3490120" y="331928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5B67-61BF-3FA2-B930-944813505DE7}"/>
              </a:ext>
            </a:extLst>
          </p:cNvPr>
          <p:cNvSpPr/>
          <p:nvPr/>
        </p:nvSpPr>
        <p:spPr>
          <a:xfrm>
            <a:off x="4053945" y="33192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DC2746-C0CF-883D-222E-FAF9314ECFEA}"/>
              </a:ext>
            </a:extLst>
          </p:cNvPr>
          <p:cNvSpPr/>
          <p:nvPr/>
        </p:nvSpPr>
        <p:spPr>
          <a:xfrm>
            <a:off x="4053945" y="3830366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2ABB6-7848-B16F-3F94-4875BD7A6F7B}"/>
              </a:ext>
            </a:extLst>
          </p:cNvPr>
          <p:cNvSpPr/>
          <p:nvPr/>
        </p:nvSpPr>
        <p:spPr>
          <a:xfrm>
            <a:off x="4597762" y="3319285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8325A-1C8E-68FE-396A-60AA37F42C01}"/>
              </a:ext>
            </a:extLst>
          </p:cNvPr>
          <p:cNvSpPr/>
          <p:nvPr/>
        </p:nvSpPr>
        <p:spPr>
          <a:xfrm>
            <a:off x="5171453" y="330627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5C6DD-2951-EAFD-5482-F9A4C980A27A}"/>
              </a:ext>
            </a:extLst>
          </p:cNvPr>
          <p:cNvSpPr/>
          <p:nvPr/>
        </p:nvSpPr>
        <p:spPr>
          <a:xfrm>
            <a:off x="5171451" y="389420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47D8E-DA97-0404-3FBD-66ACF427B10A}"/>
              </a:ext>
            </a:extLst>
          </p:cNvPr>
          <p:cNvSpPr txBox="1"/>
          <p:nvPr/>
        </p:nvSpPr>
        <p:spPr>
          <a:xfrm>
            <a:off x="2393127" y="2713201"/>
            <a:ext cx="490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9F2867B-98B8-B4CA-AF52-77A1188C63DF}"/>
                  </a:ext>
                </a:extLst>
              </p14:cNvPr>
              <p14:cNvContentPartPr/>
              <p14:nvPr/>
            </p14:nvContentPartPr>
            <p14:xfrm>
              <a:off x="2731386" y="3488657"/>
              <a:ext cx="1432080" cy="5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9F2867B-98B8-B4CA-AF52-77A1188C63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46" y="3479657"/>
                <a:ext cx="14497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3C49653-EE21-89EB-631A-EAD99E515C9E}"/>
                  </a:ext>
                </a:extLst>
              </p14:cNvPr>
              <p14:cNvContentPartPr/>
              <p14:nvPr/>
            </p14:nvContentPartPr>
            <p14:xfrm>
              <a:off x="2789706" y="4118297"/>
              <a:ext cx="1397160" cy="38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3C49653-EE21-89EB-631A-EAD99E515C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0706" y="4109657"/>
                <a:ext cx="141480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045C26D-F3A0-DC71-FD93-C37517D9AD7B}"/>
              </a:ext>
            </a:extLst>
          </p:cNvPr>
          <p:cNvGrpSpPr/>
          <p:nvPr/>
        </p:nvGrpSpPr>
        <p:grpSpPr>
          <a:xfrm>
            <a:off x="2818866" y="3581897"/>
            <a:ext cx="2290464" cy="1555200"/>
            <a:chOff x="2818866" y="3581897"/>
            <a:chExt cx="2290464" cy="15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730A16-6A65-F998-659B-5FAF5E569A7D}"/>
                    </a:ext>
                  </a:extLst>
                </p14:cNvPr>
                <p14:cNvContentPartPr/>
                <p14:nvPr/>
              </p14:nvContentPartPr>
              <p14:xfrm>
                <a:off x="2818866" y="3581897"/>
                <a:ext cx="2248200" cy="38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730A16-6A65-F998-659B-5FAF5E569A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9866" y="3572897"/>
                  <a:ext cx="2265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B23767-BAC1-4C74-1B46-195EDD7A4FF7}"/>
                    </a:ext>
                  </a:extLst>
                </p14:cNvPr>
                <p14:cNvContentPartPr/>
                <p14:nvPr/>
              </p14:nvContentPartPr>
              <p14:xfrm>
                <a:off x="2830386" y="4149257"/>
                <a:ext cx="2235240" cy="98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B23767-BAC1-4C74-1B46-195EDD7A4F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1746" y="4140617"/>
                  <a:ext cx="225288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6C5F7A-2923-0B83-5EA6-EE53BF671A5B}"/>
                    </a:ext>
                  </a:extLst>
                </p14:cNvPr>
                <p14:cNvContentPartPr/>
                <p14:nvPr/>
              </p14:nvContentPartPr>
              <p14:xfrm>
                <a:off x="5033730" y="4131356"/>
                <a:ext cx="7560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6C5F7A-2923-0B83-5EA6-EE53BF671A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25090" y="4122356"/>
                  <a:ext cx="932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113EED-141D-8170-F228-78826A38FF6C}"/>
                  </a:ext>
                </a:extLst>
              </p14:cNvPr>
              <p14:cNvContentPartPr/>
              <p14:nvPr/>
            </p14:nvContentPartPr>
            <p14:xfrm>
              <a:off x="5040930" y="3537051"/>
              <a:ext cx="37080" cy="77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113EED-141D-8170-F228-78826A38FF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31930" y="3528051"/>
                <a:ext cx="54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EFFB80-D45E-3314-7CCD-F0045740D76C}"/>
                  </a:ext>
                </a:extLst>
              </p14:cNvPr>
              <p14:cNvContentPartPr/>
              <p14:nvPr/>
            </p14:nvContentPartPr>
            <p14:xfrm>
              <a:off x="4117335" y="3505349"/>
              <a:ext cx="43920" cy="79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EFFB80-D45E-3314-7CCD-F0045740D7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08335" y="3496709"/>
                <a:ext cx="6156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3530E18-420F-E46B-B4D4-8BDF14CF005E}"/>
              </a:ext>
            </a:extLst>
          </p:cNvPr>
          <p:cNvGrpSpPr/>
          <p:nvPr/>
        </p:nvGrpSpPr>
        <p:grpSpPr>
          <a:xfrm>
            <a:off x="4129575" y="4089269"/>
            <a:ext cx="77760" cy="86040"/>
            <a:chOff x="4129575" y="4076254"/>
            <a:chExt cx="777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660658-60E2-1F4F-1305-8E80657B25C0}"/>
                    </a:ext>
                  </a:extLst>
                </p14:cNvPr>
                <p14:cNvContentPartPr/>
                <p14:nvPr/>
              </p14:nvContentPartPr>
              <p14:xfrm>
                <a:off x="4145415" y="4110814"/>
                <a:ext cx="61920" cy="51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660658-60E2-1F4F-1305-8E80657B25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6775" y="4101814"/>
                  <a:ext cx="79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C57C04-5D83-5241-E8D4-47F570B87D04}"/>
                    </a:ext>
                  </a:extLst>
                </p14:cNvPr>
                <p14:cNvContentPartPr/>
                <p14:nvPr/>
              </p14:nvContentPartPr>
              <p14:xfrm>
                <a:off x="4129575" y="4076254"/>
                <a:ext cx="37800" cy="2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C57C04-5D83-5241-E8D4-47F570B87D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0575" y="4067614"/>
                  <a:ext cx="5544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3247471-8E61-C6F7-3DC8-6103919CEE88}"/>
              </a:ext>
            </a:extLst>
          </p:cNvPr>
          <p:cNvSpPr/>
          <p:nvPr/>
        </p:nvSpPr>
        <p:spPr>
          <a:xfrm>
            <a:off x="2451961" y="2606040"/>
            <a:ext cx="331257" cy="2775524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FD675B-E26D-5078-6DAB-6BB952359669}"/>
              </a:ext>
            </a:extLst>
          </p:cNvPr>
          <p:cNvSpPr/>
          <p:nvPr/>
        </p:nvSpPr>
        <p:spPr>
          <a:xfrm>
            <a:off x="3990505" y="2253343"/>
            <a:ext cx="528046" cy="2096658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DE511-7FD8-9AE7-17D7-F65272FEA77B}"/>
              </a:ext>
            </a:extLst>
          </p:cNvPr>
          <p:cNvSpPr/>
          <p:nvPr/>
        </p:nvSpPr>
        <p:spPr>
          <a:xfrm>
            <a:off x="5103150" y="1779496"/>
            <a:ext cx="571829" cy="2570503"/>
          </a:xfrm>
          <a:prstGeom prst="rect">
            <a:avLst/>
          </a:prstGeom>
          <a:noFill/>
          <a:ln w="38100">
            <a:solidFill>
              <a:srgbClr val="FF4E6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802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0CF447F9-7351-B271-A831-B9B021A4F741}"/>
              </a:ext>
            </a:extLst>
          </p:cNvPr>
          <p:cNvSpPr txBox="1"/>
          <p:nvPr/>
        </p:nvSpPr>
        <p:spPr>
          <a:xfrm>
            <a:off x="1898771" y="840131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Studiu Individual</a:t>
            </a:r>
            <a:r>
              <a:rPr lang="en-US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: </a:t>
            </a:r>
            <a:r>
              <a:rPr lang="ro-RO" altLang="ko" sz="2100" dirty="0">
                <a:solidFill>
                  <a:schemeClr val="bg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Mulțimi rare</a:t>
            </a:r>
            <a:endParaRPr lang="ro-RO" altLang="ko" sz="2100" dirty="0">
              <a:solidFill>
                <a:srgbClr val="40007A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0F674E-9D2F-7360-D103-ED1FC9FE16F3}"/>
              </a:ext>
            </a:extLst>
          </p:cNvPr>
          <p:cNvSpPr txBox="1"/>
          <p:nvPr/>
        </p:nvSpPr>
        <p:spPr>
          <a:xfrm>
            <a:off x="1106932" y="3543746"/>
            <a:ext cx="1377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Mario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1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Luigi</a:t>
            </a:r>
          </a:p>
          <a:p>
            <a:b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Goomba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B99337-CC27-84D8-A5C0-5DF0CBCB8085}"/>
              </a:ext>
            </a:extLst>
          </p:cNvPr>
          <p:cNvSpPr txBox="1"/>
          <p:nvPr/>
        </p:nvSpPr>
        <p:spPr>
          <a:xfrm rot="16200000">
            <a:off x="8159363" y="1455572"/>
            <a:ext cx="1591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Position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Velocity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Jumps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Player</a:t>
            </a:r>
          </a:p>
          <a:p>
            <a:endParaRPr lang="ro-RO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ro-RO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Squishable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F23474-7DA7-FA28-8A12-7D0C29542CD0}"/>
              </a:ext>
            </a:extLst>
          </p:cNvPr>
          <p:cNvSpPr/>
          <p:nvPr/>
        </p:nvSpPr>
        <p:spPr>
          <a:xfrm>
            <a:off x="7662213" y="514782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DFDC81-4EFC-B0D4-C066-C4A25BA98CD5}"/>
              </a:ext>
            </a:extLst>
          </p:cNvPr>
          <p:cNvSpPr/>
          <p:nvPr/>
        </p:nvSpPr>
        <p:spPr>
          <a:xfrm>
            <a:off x="7662215" y="4089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EE0951-B277-5FC9-861C-D63E8B92C7EE}"/>
              </a:ext>
            </a:extLst>
          </p:cNvPr>
          <p:cNvSpPr/>
          <p:nvPr/>
        </p:nvSpPr>
        <p:spPr>
          <a:xfrm>
            <a:off x="7662214" y="461870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B8D4E6-AABD-1B1C-5E58-3AD949AE5E91}"/>
              </a:ext>
            </a:extLst>
          </p:cNvPr>
          <p:cNvSpPr/>
          <p:nvPr/>
        </p:nvSpPr>
        <p:spPr>
          <a:xfrm>
            <a:off x="7662213" y="358798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3601CD-AF96-B81F-4A38-F262CF925B5F}"/>
              </a:ext>
            </a:extLst>
          </p:cNvPr>
          <p:cNvSpPr/>
          <p:nvPr/>
        </p:nvSpPr>
        <p:spPr>
          <a:xfrm>
            <a:off x="8215896" y="514782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43930A-6FA2-2269-6464-C4D8B73FBB00}"/>
              </a:ext>
            </a:extLst>
          </p:cNvPr>
          <p:cNvSpPr/>
          <p:nvPr/>
        </p:nvSpPr>
        <p:spPr>
          <a:xfrm>
            <a:off x="8215898" y="4089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A947EB-3DA2-A05C-49C0-5D978E4E54E7}"/>
              </a:ext>
            </a:extLst>
          </p:cNvPr>
          <p:cNvSpPr/>
          <p:nvPr/>
        </p:nvSpPr>
        <p:spPr>
          <a:xfrm>
            <a:off x="8215897" y="461870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66CBC0-0A19-FC51-4D0B-A4499E2B1F3B}"/>
              </a:ext>
            </a:extLst>
          </p:cNvPr>
          <p:cNvSpPr/>
          <p:nvPr/>
        </p:nvSpPr>
        <p:spPr>
          <a:xfrm>
            <a:off x="8215896" y="358798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FEBEF7-7356-50D3-45C6-E31BE48E2B8F}"/>
              </a:ext>
            </a:extLst>
          </p:cNvPr>
          <p:cNvSpPr/>
          <p:nvPr/>
        </p:nvSpPr>
        <p:spPr>
          <a:xfrm>
            <a:off x="8779721" y="358798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21A09A-AECB-46BB-C7E9-58DEECE81091}"/>
              </a:ext>
            </a:extLst>
          </p:cNvPr>
          <p:cNvSpPr/>
          <p:nvPr/>
        </p:nvSpPr>
        <p:spPr>
          <a:xfrm>
            <a:off x="8779721" y="409906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857E4-F4D0-C01C-4FED-66F666506AF9}"/>
              </a:ext>
            </a:extLst>
          </p:cNvPr>
          <p:cNvSpPr/>
          <p:nvPr/>
        </p:nvSpPr>
        <p:spPr>
          <a:xfrm>
            <a:off x="9323538" y="358798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1CCEC1-7E8B-1B04-F95B-47B3014012AD}"/>
              </a:ext>
            </a:extLst>
          </p:cNvPr>
          <p:cNvSpPr/>
          <p:nvPr/>
        </p:nvSpPr>
        <p:spPr>
          <a:xfrm>
            <a:off x="9897229" y="357497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956C31-85E3-D1D1-ED8F-325044F91110}"/>
              </a:ext>
            </a:extLst>
          </p:cNvPr>
          <p:cNvSpPr/>
          <p:nvPr/>
        </p:nvSpPr>
        <p:spPr>
          <a:xfrm>
            <a:off x="9897227" y="416290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ACC494-54A8-1C82-6413-E83CAF397C19}"/>
              </a:ext>
            </a:extLst>
          </p:cNvPr>
          <p:cNvSpPr txBox="1"/>
          <p:nvPr/>
        </p:nvSpPr>
        <p:spPr>
          <a:xfrm>
            <a:off x="2642311" y="3021342"/>
            <a:ext cx="490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ID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1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2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3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r>
              <a:rPr lang="ro-RO" b="1" dirty="0">
                <a:solidFill>
                  <a:srgbClr val="FF4E68"/>
                </a:solidFill>
                <a:latin typeface="+mj-lt"/>
              </a:rPr>
              <a:t>4</a:t>
            </a: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  <a:p>
            <a:pPr algn="ctr"/>
            <a:endParaRPr lang="ro-RO" b="1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57DA57-8B10-7964-5D2D-ED7022756435}"/>
              </a:ext>
            </a:extLst>
          </p:cNvPr>
          <p:cNvSpPr txBox="1"/>
          <p:nvPr/>
        </p:nvSpPr>
        <p:spPr>
          <a:xfrm rot="16200000">
            <a:off x="3434322" y="1048996"/>
            <a:ext cx="23320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4E68"/>
                </a:solidFill>
                <a:latin typeface="+mj-lt"/>
              </a:rPr>
              <a:t>Index Position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Index Velocity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Index Jumps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Index Player</a:t>
            </a:r>
          </a:p>
          <a:p>
            <a:endParaRPr lang="ro-RO" b="1" dirty="0">
              <a:solidFill>
                <a:srgbClr val="FF4E68"/>
              </a:solidFill>
              <a:latin typeface="+mj-lt"/>
            </a:endParaRPr>
          </a:p>
          <a:p>
            <a:r>
              <a:rPr lang="ro-RO" b="1" dirty="0">
                <a:solidFill>
                  <a:srgbClr val="FF4E68"/>
                </a:solidFill>
                <a:latin typeface="+mj-lt"/>
              </a:rPr>
              <a:t>Index Squishable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9CC1D4-93AD-AFEF-1D7E-FF93C3127244}"/>
              </a:ext>
            </a:extLst>
          </p:cNvPr>
          <p:cNvSpPr/>
          <p:nvPr/>
        </p:nvSpPr>
        <p:spPr>
          <a:xfrm>
            <a:off x="3327085" y="514782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64E774-21DC-239E-5A55-7775F4BB20E0}"/>
              </a:ext>
            </a:extLst>
          </p:cNvPr>
          <p:cNvSpPr/>
          <p:nvPr/>
        </p:nvSpPr>
        <p:spPr>
          <a:xfrm>
            <a:off x="3327087" y="4089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0290A3-AF9F-9A07-CB4D-766ADB56A29D}"/>
              </a:ext>
            </a:extLst>
          </p:cNvPr>
          <p:cNvSpPr/>
          <p:nvPr/>
        </p:nvSpPr>
        <p:spPr>
          <a:xfrm>
            <a:off x="3327086" y="461870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043684-E262-6304-23D7-C00A6E23AE17}"/>
              </a:ext>
            </a:extLst>
          </p:cNvPr>
          <p:cNvSpPr/>
          <p:nvPr/>
        </p:nvSpPr>
        <p:spPr>
          <a:xfrm>
            <a:off x="3327085" y="358798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7B7D49-7DE8-16D0-0FC4-46EBE00462C6}"/>
              </a:ext>
            </a:extLst>
          </p:cNvPr>
          <p:cNvSpPr/>
          <p:nvPr/>
        </p:nvSpPr>
        <p:spPr>
          <a:xfrm>
            <a:off x="3880768" y="514782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8EC27-86E0-EC0D-7152-6ADFE48CE8F8}"/>
              </a:ext>
            </a:extLst>
          </p:cNvPr>
          <p:cNvSpPr/>
          <p:nvPr/>
        </p:nvSpPr>
        <p:spPr>
          <a:xfrm>
            <a:off x="3880770" y="4089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899DDE-6740-6DDE-DC49-A37F101809FC}"/>
              </a:ext>
            </a:extLst>
          </p:cNvPr>
          <p:cNvSpPr/>
          <p:nvPr/>
        </p:nvSpPr>
        <p:spPr>
          <a:xfrm>
            <a:off x="3880769" y="4618702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8A6BD2D-5D32-6A50-92D5-0A07144F4665}"/>
              </a:ext>
            </a:extLst>
          </p:cNvPr>
          <p:cNvSpPr/>
          <p:nvPr/>
        </p:nvSpPr>
        <p:spPr>
          <a:xfrm>
            <a:off x="3880768" y="3587988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FC4F7E-3C24-1EBF-259B-0A36B99349E0}"/>
              </a:ext>
            </a:extLst>
          </p:cNvPr>
          <p:cNvSpPr/>
          <p:nvPr/>
        </p:nvSpPr>
        <p:spPr>
          <a:xfrm>
            <a:off x="4444593" y="358798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7BE86C-DE69-04F6-6859-995BA2279D75}"/>
              </a:ext>
            </a:extLst>
          </p:cNvPr>
          <p:cNvSpPr/>
          <p:nvPr/>
        </p:nvSpPr>
        <p:spPr>
          <a:xfrm>
            <a:off x="4444593" y="4618701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FA46A58-5607-C86A-9A8A-B38CB576CBF9}"/>
              </a:ext>
            </a:extLst>
          </p:cNvPr>
          <p:cNvSpPr/>
          <p:nvPr/>
        </p:nvSpPr>
        <p:spPr>
          <a:xfrm>
            <a:off x="4988410" y="3587987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A079BA-AC0C-5916-AB15-04DA5A658324}"/>
              </a:ext>
            </a:extLst>
          </p:cNvPr>
          <p:cNvSpPr/>
          <p:nvPr/>
        </p:nvSpPr>
        <p:spPr>
          <a:xfrm>
            <a:off x="5541541" y="4089580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45CABD-5B1F-6540-5BC4-EBF4B898001D}"/>
              </a:ext>
            </a:extLst>
          </p:cNvPr>
          <p:cNvSpPr/>
          <p:nvPr/>
        </p:nvSpPr>
        <p:spPr>
          <a:xfrm>
            <a:off x="5541541" y="5120294"/>
            <a:ext cx="396000" cy="39600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8CA5BD-A4E9-B56D-1D84-0E234AACD80E}"/>
              </a:ext>
            </a:extLst>
          </p:cNvPr>
          <p:cNvSpPr txBox="1"/>
          <p:nvPr/>
        </p:nvSpPr>
        <p:spPr>
          <a:xfrm>
            <a:off x="4405186" y="3585215"/>
            <a:ext cx="4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6296E6-4087-7969-995D-8EE4F30083DF}"/>
              </a:ext>
            </a:extLst>
          </p:cNvPr>
          <p:cNvSpPr txBox="1"/>
          <p:nvPr/>
        </p:nvSpPr>
        <p:spPr>
          <a:xfrm>
            <a:off x="4951430" y="3617123"/>
            <a:ext cx="4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3CC009-574D-5B8B-A371-B498719DB8C5}"/>
              </a:ext>
            </a:extLst>
          </p:cNvPr>
          <p:cNvSpPr txBox="1"/>
          <p:nvPr/>
        </p:nvSpPr>
        <p:spPr>
          <a:xfrm>
            <a:off x="4405186" y="4645369"/>
            <a:ext cx="4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AFA5D8-779D-B99A-D1E8-5E5D79104347}"/>
              </a:ext>
            </a:extLst>
          </p:cNvPr>
          <p:cNvSpPr txBox="1"/>
          <p:nvPr/>
        </p:nvSpPr>
        <p:spPr>
          <a:xfrm>
            <a:off x="5494128" y="4102914"/>
            <a:ext cx="4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AC9A64-368A-F3DF-71A2-A30644E02855}"/>
              </a:ext>
            </a:extLst>
          </p:cNvPr>
          <p:cNvSpPr txBox="1"/>
          <p:nvPr/>
        </p:nvSpPr>
        <p:spPr>
          <a:xfrm>
            <a:off x="5494128" y="5133628"/>
            <a:ext cx="4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77" name="Google Shape;299;p43">
            <a:extLst>
              <a:ext uri="{FF2B5EF4-FFF2-40B4-BE49-F238E27FC236}">
                <a16:creationId xmlns:a16="http://schemas.microsoft.com/office/drawing/2014/main" id="{6DABDB5B-52AD-A847-1C9F-2E948DAEAD3D}"/>
              </a:ext>
            </a:extLst>
          </p:cNvPr>
          <p:cNvSpPr txBox="1"/>
          <p:nvPr/>
        </p:nvSpPr>
        <p:spPr>
          <a:xfrm>
            <a:off x="690556" y="5599695"/>
            <a:ext cx="1040486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Array-uri rare &amp; array-uri dense</a:t>
            </a:r>
          </a:p>
          <a:p>
            <a:pPr lvl="1"/>
            <a:r>
              <a:rPr lang="ro-RO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::vector&lt;e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ntity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entities; std::vector&lt;unsigned int&gt; indices;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std::vector&lt;component&gt; components;</a:t>
            </a:r>
            <a:r>
              <a:rPr lang="ro-RO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ro-RO" sz="2000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299;p43">
            <a:extLst>
              <a:ext uri="{FF2B5EF4-FFF2-40B4-BE49-F238E27FC236}">
                <a16:creationId xmlns:a16="http://schemas.microsoft.com/office/drawing/2014/main" id="{478035A6-9E65-52A6-BEA0-B16469E270CD}"/>
              </a:ext>
            </a:extLst>
          </p:cNvPr>
          <p:cNvSpPr txBox="1"/>
          <p:nvPr/>
        </p:nvSpPr>
        <p:spPr>
          <a:xfrm>
            <a:off x="9175721" y="4942688"/>
            <a:ext cx="22692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20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Probleme</a:t>
            </a:r>
            <a:r>
              <a:rPr lang="en-US" sz="2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lang="ro-RO" sz="2000" b="1" dirty="0">
              <a:solidFill>
                <a:srgbClr val="FF4E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94175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0CF447F9-7351-B271-A831-B9B021A4F741}"/>
              </a:ext>
            </a:extLst>
          </p:cNvPr>
          <p:cNvSpPr txBox="1"/>
          <p:nvPr/>
        </p:nvSpPr>
        <p:spPr>
          <a:xfrm>
            <a:off x="1898771" y="840131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Studiu Individual</a:t>
            </a:r>
            <a:r>
              <a:rPr lang="en-US" altLang="ko" sz="2100" dirty="0">
                <a:solidFill>
                  <a:srgbClr val="33CC33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: </a:t>
            </a:r>
            <a:r>
              <a:rPr lang="ro-RO" altLang="ko" sz="2100" dirty="0">
                <a:solidFill>
                  <a:schemeClr val="bg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Mulțimi rare</a:t>
            </a:r>
            <a:endParaRPr lang="ro-RO" altLang="ko" sz="2100" dirty="0">
              <a:solidFill>
                <a:srgbClr val="40007A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1026" name="Picture 2" descr="sparse set">
            <a:extLst>
              <a:ext uri="{FF2B5EF4-FFF2-40B4-BE49-F238E27FC236}">
                <a16:creationId xmlns:a16="http://schemas.microsoft.com/office/drawing/2014/main" id="{EFAD0DE9-D047-867B-138F-61EFB275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2" y="2224632"/>
            <a:ext cx="4600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4">
            <a:extLst>
              <a:ext uri="{FF2B5EF4-FFF2-40B4-BE49-F238E27FC236}">
                <a16:creationId xmlns:a16="http://schemas.microsoft.com/office/drawing/2014/main" id="{D263FE7C-D544-30CF-8772-F44CE46A4F6A}"/>
              </a:ext>
            </a:extLst>
          </p:cNvPr>
          <p:cNvSpPr/>
          <p:nvPr/>
        </p:nvSpPr>
        <p:spPr>
          <a:xfrm>
            <a:off x="876139" y="1698320"/>
            <a:ext cx="360085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Lookup: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pic>
        <p:nvPicPr>
          <p:cNvPr id="4" name="Picture 2" descr="sparse set">
            <a:extLst>
              <a:ext uri="{FF2B5EF4-FFF2-40B4-BE49-F238E27FC236}">
                <a16:creationId xmlns:a16="http://schemas.microsoft.com/office/drawing/2014/main" id="{9FA66440-2057-77DA-4CB3-B281AE3A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2" y="4762508"/>
            <a:ext cx="4600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24">
            <a:extLst>
              <a:ext uri="{FF2B5EF4-FFF2-40B4-BE49-F238E27FC236}">
                <a16:creationId xmlns:a16="http://schemas.microsoft.com/office/drawing/2014/main" id="{FE7867B1-1480-6F9A-E5A1-EBC529AB4DAD}"/>
              </a:ext>
            </a:extLst>
          </p:cNvPr>
          <p:cNvSpPr/>
          <p:nvPr/>
        </p:nvSpPr>
        <p:spPr>
          <a:xfrm>
            <a:off x="876139" y="4014094"/>
            <a:ext cx="360085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Insert: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8CF8-13E7-3BDE-704F-62BA61117858}"/>
              </a:ext>
            </a:extLst>
          </p:cNvPr>
          <p:cNvSpPr/>
          <p:nvPr/>
        </p:nvSpPr>
        <p:spPr>
          <a:xfrm>
            <a:off x="3254829" y="4770341"/>
            <a:ext cx="363300" cy="379325"/>
          </a:xfrm>
          <a:prstGeom prst="rect">
            <a:avLst/>
          </a:prstGeom>
          <a:solidFill>
            <a:srgbClr val="FF4E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9C1BC-C83B-BE22-724C-0458B48D1C12}"/>
              </a:ext>
            </a:extLst>
          </p:cNvPr>
          <p:cNvSpPr/>
          <p:nvPr/>
        </p:nvSpPr>
        <p:spPr>
          <a:xfrm>
            <a:off x="2881261" y="5892122"/>
            <a:ext cx="363300" cy="379325"/>
          </a:xfrm>
          <a:prstGeom prst="rect">
            <a:avLst/>
          </a:prstGeom>
          <a:solidFill>
            <a:srgbClr val="FF4E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1F57DB8A-1988-110E-D5F9-3D34B90CAE4B}"/>
              </a:ext>
            </a:extLst>
          </p:cNvPr>
          <p:cNvSpPr/>
          <p:nvPr/>
        </p:nvSpPr>
        <p:spPr>
          <a:xfrm>
            <a:off x="3254829" y="4811112"/>
            <a:ext cx="36330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3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D0AE5611-7876-F553-AEC7-1B4FA379337B}"/>
              </a:ext>
            </a:extLst>
          </p:cNvPr>
          <p:cNvSpPr/>
          <p:nvPr/>
        </p:nvSpPr>
        <p:spPr>
          <a:xfrm>
            <a:off x="2891529" y="5945468"/>
            <a:ext cx="36330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6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1BDEDB-5328-385A-2FCB-BE193E1CE944}"/>
              </a:ext>
            </a:extLst>
          </p:cNvPr>
          <p:cNvCxnSpPr/>
          <p:nvPr/>
        </p:nvCxnSpPr>
        <p:spPr>
          <a:xfrm flipH="1">
            <a:off x="3073179" y="5149666"/>
            <a:ext cx="363300" cy="696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24">
            <a:extLst>
              <a:ext uri="{FF2B5EF4-FFF2-40B4-BE49-F238E27FC236}">
                <a16:creationId xmlns:a16="http://schemas.microsoft.com/office/drawing/2014/main" id="{D0E31E64-25C3-1B77-176E-31739704225E}"/>
              </a:ext>
            </a:extLst>
          </p:cNvPr>
          <p:cNvSpPr/>
          <p:nvPr/>
        </p:nvSpPr>
        <p:spPr>
          <a:xfrm>
            <a:off x="913453" y="4403569"/>
            <a:ext cx="360085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  0        1        2        3       4      5        6       7</a:t>
            </a:r>
            <a:endParaRPr lang="en-US" altLang="ko-KR" sz="16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C76DC-9E45-9C90-7D9A-8EC788FC84E0}"/>
              </a:ext>
            </a:extLst>
          </p:cNvPr>
          <p:cNvSpPr txBox="1"/>
          <p:nvPr/>
        </p:nvSpPr>
        <p:spPr>
          <a:xfrm>
            <a:off x="387935" y="6342399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https://skypjack.github.io/2020-08-02-ecs-baf-part-9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1E153E74-64D7-AAE5-C04E-34A7DB0641BF}"/>
              </a:ext>
            </a:extLst>
          </p:cNvPr>
          <p:cNvSpPr/>
          <p:nvPr/>
        </p:nvSpPr>
        <p:spPr>
          <a:xfrm>
            <a:off x="5897881" y="1747578"/>
            <a:ext cx="5982788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Accesarea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unui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 element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dintr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-un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dic</a:t>
            </a: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ționar este costisitoare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o-RO" altLang="ko-KR" sz="1400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Complexitatea este O(1), dar performanța este scăzută	</a:t>
            </a:r>
            <a:endParaRPr lang="en-US" altLang="ko-KR" sz="1400" dirty="0">
              <a:solidFill>
                <a:srgbClr val="FF4E68"/>
              </a:solidFill>
              <a:latin typeface="+mj-lt"/>
            </a:endParaRPr>
          </a:p>
        </p:txBody>
      </p:sp>
      <p:sp>
        <p:nvSpPr>
          <p:cNvPr id="16" name="직사각형 24">
            <a:extLst>
              <a:ext uri="{FF2B5EF4-FFF2-40B4-BE49-F238E27FC236}">
                <a16:creationId xmlns:a16="http://schemas.microsoft.com/office/drawing/2014/main" id="{5AC42DBA-7340-A113-72F1-5FAF73DEF36C}"/>
              </a:ext>
            </a:extLst>
          </p:cNvPr>
          <p:cNvSpPr/>
          <p:nvPr/>
        </p:nvSpPr>
        <p:spPr>
          <a:xfrm>
            <a:off x="5897881" y="2852935"/>
            <a:ext cx="5982788" cy="310854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Mulțimi rare</a:t>
            </a:r>
          </a:p>
          <a:p>
            <a:endParaRPr lang="ro-RO" altLang="ko-KR" sz="1400" dirty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Array-uri de dimensiuni egale cu numărul de entități din joc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altLang="ko-KR" sz="1400" dirty="0">
              <a:solidFill>
                <a:schemeClr val="bg1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altLang="ko-KR" sz="1400" dirty="0">
                <a:solidFill>
                  <a:srgbClr val="FF4E68"/>
                </a:solidFill>
                <a:latin typeface="+mj-lt"/>
              </a:rPr>
              <a:t>Se folosește foarte multă memorie?!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FF4E68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altLang="ko-KR" sz="1400" dirty="0">
                <a:solidFill>
                  <a:srgbClr val="FF4E68"/>
                </a:solidFill>
                <a:latin typeface="+mj-lt"/>
              </a:rPr>
              <a:t>Întregi pe 32 de bitți -</a:t>
            </a:r>
            <a:r>
              <a:rPr lang="en-US" altLang="ko-KR" sz="1400" dirty="0">
                <a:solidFill>
                  <a:srgbClr val="FF4E68"/>
                </a:solidFill>
                <a:latin typeface="+mj-lt"/>
              </a:rPr>
              <a:t>&gt; ??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FF4E68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Un array cu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multe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goluri</a:t>
            </a:r>
            <a:endParaRPr lang="ro-RO" altLang="ko-KR" sz="1400" dirty="0">
              <a:solidFill>
                <a:schemeClr val="bg1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Array dens de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entit</a:t>
            </a:r>
            <a:r>
              <a:rPr lang="ro-RO" altLang="ko-KR" sz="1400" dirty="0">
                <a:solidFill>
                  <a:schemeClr val="bg1"/>
                </a:solidFill>
                <a:latin typeface="+mj-lt"/>
              </a:rPr>
              <a:t>ăți secvențiale (ca în abordările anterioare)</a:t>
            </a:r>
          </a:p>
          <a:p>
            <a:endParaRPr lang="ro-RO" altLang="ko-KR" sz="1400" dirty="0">
              <a:solidFill>
                <a:schemeClr val="bg1"/>
              </a:solidFill>
              <a:latin typeface="+mj-lt"/>
            </a:endParaRPr>
          </a:p>
          <a:p>
            <a:r>
              <a:rPr lang="ro-RO" altLang="ko-KR" sz="1400" dirty="0">
                <a:solidFill>
                  <a:srgbClr val="33CC33"/>
                </a:solidFill>
                <a:latin typeface="+mj-lt"/>
              </a:rPr>
              <a:t>Accesare, inserare și ștergere foarte rapidă!</a:t>
            </a:r>
          </a:p>
        </p:txBody>
      </p:sp>
    </p:spTree>
    <p:extLst>
      <p:ext uri="{BB962C8B-B14F-4D97-AF65-F5344CB8AC3E}">
        <p14:creationId xmlns:p14="http://schemas.microsoft.com/office/powerpoint/2010/main" val="18140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F4D55A73-FF79-B963-3A41-AF7A479635AF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Introducere</a:t>
            </a:r>
          </a:p>
        </p:txBody>
      </p:sp>
      <p:sp>
        <p:nvSpPr>
          <p:cNvPr id="6" name="Google Shape;357;p51">
            <a:extLst>
              <a:ext uri="{FF2B5EF4-FFF2-40B4-BE49-F238E27FC236}">
                <a16:creationId xmlns:a16="http://schemas.microsoft.com/office/drawing/2014/main" id="{EBD49987-9A6F-0116-23AD-5F89147393F8}"/>
              </a:ext>
            </a:extLst>
          </p:cNvPr>
          <p:cNvSpPr txBox="1"/>
          <p:nvPr/>
        </p:nvSpPr>
        <p:spPr>
          <a:xfrm>
            <a:off x="2343750" y="5996335"/>
            <a:ext cx="75045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1800" dirty="0">
                <a:solidFill>
                  <a:schemeClr val="lt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Urban Driving Simulator</a:t>
            </a:r>
            <a:endParaRPr sz="1800" dirty="0">
              <a:solidFill>
                <a:schemeClr val="lt1"/>
              </a:solidFill>
              <a:latin typeface="+mj-l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3" name="Online Media 2" title="AV Simulation: Autonomous Vehicle Training | Unreal Build: Automotive 2021">
            <a:hlinkClick r:id="" action="ppaction://media"/>
            <a:extLst>
              <a:ext uri="{FF2B5EF4-FFF2-40B4-BE49-F238E27FC236}">
                <a16:creationId xmlns:a16="http://schemas.microsoft.com/office/drawing/2014/main" id="{457F6D96-CE15-C9AF-0F10-9FB98B12F3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76384" y="1214417"/>
            <a:ext cx="7839231" cy="4429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4AE51-47FD-0587-0C5B-7D3ACDDF045F}"/>
              </a:ext>
            </a:extLst>
          </p:cNvPr>
          <p:cNvSpPr txBox="1"/>
          <p:nvPr/>
        </p:nvSpPr>
        <p:spPr>
          <a:xfrm>
            <a:off x="4272920" y="6342553"/>
            <a:ext cx="364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https://youtu.be/eAw-6Og8LQ0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A39BCE90-4A72-30DA-AE9E-8574A1EC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r="2" b="3138"/>
          <a:stretch/>
        </p:blipFill>
        <p:spPr>
          <a:xfrm>
            <a:off x="1778126" y="3369794"/>
            <a:ext cx="2876529" cy="2768950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" name="Google Shape;295;p43">
            <a:extLst>
              <a:ext uri="{FF2B5EF4-FFF2-40B4-BE49-F238E27FC236}">
                <a16:creationId xmlns:a16="http://schemas.microsoft.com/office/drawing/2014/main" id="{E5592AF8-C4E4-C6DA-F5C2-9229EA464B5A}"/>
              </a:ext>
            </a:extLst>
          </p:cNvPr>
          <p:cNvSpPr/>
          <p:nvPr/>
        </p:nvSpPr>
        <p:spPr>
          <a:xfrm>
            <a:off x="838198" y="91311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altLang="ko" sz="5400" kern="1200" dirty="0">
                <a:solidFill>
                  <a:srgbClr val="FF4E68"/>
                </a:solidFill>
                <a:latin typeface="+mj-lt"/>
                <a:ea typeface="+mj-ea"/>
                <a:cs typeface="+mj-cs"/>
                <a:sym typeface="Poppins Black"/>
              </a:rPr>
              <a:t>Recapitulare</a:t>
            </a:r>
            <a:endParaRPr lang="en-US" altLang="ko" sz="5400" kern="1200" dirty="0">
              <a:solidFill>
                <a:srgbClr val="FF4E68"/>
              </a:solidFill>
              <a:latin typeface="+mj-lt"/>
              <a:ea typeface="+mj-ea"/>
              <a:cs typeface="+mj-cs"/>
              <a:sym typeface="Poppins Black"/>
            </a:endParaRPr>
          </a:p>
        </p:txBody>
      </p:sp>
      <p:sp>
        <p:nvSpPr>
          <p:cNvPr id="5" name="Google Shape;299;p43">
            <a:extLst>
              <a:ext uri="{FF2B5EF4-FFF2-40B4-BE49-F238E27FC236}">
                <a16:creationId xmlns:a16="http://schemas.microsoft.com/office/drawing/2014/main" id="{05021044-28F2-683E-DE01-5EBAE4ACDBFB}"/>
              </a:ext>
            </a:extLst>
          </p:cNvPr>
          <p:cNvSpPr txBox="1"/>
          <p:nvPr/>
        </p:nvSpPr>
        <p:spPr>
          <a:xfrm>
            <a:off x="838198" y="1845798"/>
            <a:ext cx="10696305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Fiecare Entitare este doar un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identificator unic </a:t>
            </a: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către </a:t>
            </a:r>
            <a:r>
              <a:rPr lang="ro-RO" sz="2000" b="1" dirty="0">
                <a:solidFill>
                  <a:srgbClr val="FF4E68"/>
                </a:solidFill>
                <a:latin typeface="Poppins"/>
                <a:ea typeface="Poppins"/>
                <a:cs typeface="Poppins"/>
                <a:sym typeface="Poppins"/>
              </a:rPr>
              <a:t>componentele sale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Păstrate într-un  mare array static în Entity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sz="2000" b="1" dirty="0">
              <a:latin typeface="Poppins"/>
              <a:ea typeface="Poppins"/>
              <a:cs typeface="Poppins"/>
              <a:sym typeface="Poppin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Se ține evidența entităților eliminate</a:t>
            </a:r>
          </a:p>
        </p:txBody>
      </p:sp>
      <p:pic>
        <p:nvPicPr>
          <p:cNvPr id="7" name="Picture Placeholder 18">
            <a:extLst>
              <a:ext uri="{FF2B5EF4-FFF2-40B4-BE49-F238E27FC236}">
                <a16:creationId xmlns:a16="http://schemas.microsoft.com/office/drawing/2014/main" id="{906477D1-DC37-B974-83C2-8A9D4BE13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" b="1870"/>
          <a:stretch/>
        </p:blipFill>
        <p:spPr>
          <a:xfrm>
            <a:off x="6936289" y="2863287"/>
            <a:ext cx="3628649" cy="349294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F864C-40D3-C828-BC11-41FE5C825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24" y="5650198"/>
            <a:ext cx="9999152" cy="362475"/>
          </a:xfrm>
          <a:prstGeom prst="rect">
            <a:avLst/>
          </a:prstGeom>
        </p:spPr>
      </p:pic>
      <p:sp>
        <p:nvSpPr>
          <p:cNvPr id="13" name="Google Shape;299;p43">
            <a:extLst>
              <a:ext uri="{FF2B5EF4-FFF2-40B4-BE49-F238E27FC236}">
                <a16:creationId xmlns:a16="http://schemas.microsoft.com/office/drawing/2014/main" id="{6FF21CA3-BB09-5084-82B8-FDDFC4B14C93}"/>
              </a:ext>
            </a:extLst>
          </p:cNvPr>
          <p:cNvSpPr txBox="1"/>
          <p:nvPr/>
        </p:nvSpPr>
        <p:spPr>
          <a:xfrm>
            <a:off x="1096424" y="6173058"/>
            <a:ext cx="99991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 algn="ctr"/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Entities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9F8FFD-C448-55BD-C319-7D96B7C58A86}"/>
              </a:ext>
            </a:extLst>
          </p:cNvPr>
          <p:cNvSpPr/>
          <p:nvPr/>
        </p:nvSpPr>
        <p:spPr>
          <a:xfrm>
            <a:off x="2887322" y="4609757"/>
            <a:ext cx="658135" cy="655269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BD928F-9A07-FA31-8F2C-FB81AC205BCE}"/>
              </a:ext>
            </a:extLst>
          </p:cNvPr>
          <p:cNvSpPr/>
          <p:nvPr/>
        </p:nvSpPr>
        <p:spPr>
          <a:xfrm>
            <a:off x="8750613" y="4474709"/>
            <a:ext cx="658135" cy="655269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Google Shape;299;p43">
            <a:extLst>
              <a:ext uri="{FF2B5EF4-FFF2-40B4-BE49-F238E27FC236}">
                <a16:creationId xmlns:a16="http://schemas.microsoft.com/office/drawing/2014/main" id="{CD31FCD5-E0F4-F16D-E116-A70464E9E0D1}"/>
              </a:ext>
            </a:extLst>
          </p:cNvPr>
          <p:cNvSpPr txBox="1"/>
          <p:nvPr/>
        </p:nvSpPr>
        <p:spPr>
          <a:xfrm>
            <a:off x="2420677" y="4691185"/>
            <a:ext cx="12695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ID 2</a:t>
            </a:r>
          </a:p>
        </p:txBody>
      </p:sp>
      <p:sp>
        <p:nvSpPr>
          <p:cNvPr id="17" name="Google Shape;299;p43">
            <a:extLst>
              <a:ext uri="{FF2B5EF4-FFF2-40B4-BE49-F238E27FC236}">
                <a16:creationId xmlns:a16="http://schemas.microsoft.com/office/drawing/2014/main" id="{0EA839AF-A1DF-DB70-7E3A-64DEBD7847F7}"/>
              </a:ext>
            </a:extLst>
          </p:cNvPr>
          <p:cNvSpPr txBox="1"/>
          <p:nvPr/>
        </p:nvSpPr>
        <p:spPr>
          <a:xfrm>
            <a:off x="8303654" y="4573849"/>
            <a:ext cx="12695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ro-RO" sz="2000" b="1" dirty="0">
                <a:latin typeface="Poppins"/>
                <a:ea typeface="Poppins"/>
                <a:cs typeface="Poppins"/>
                <a:sym typeface="Poppins"/>
              </a:rPr>
              <a:t>ID 9</a:t>
            </a:r>
          </a:p>
        </p:txBody>
      </p:sp>
    </p:spTree>
    <p:extLst>
      <p:ext uri="{BB962C8B-B14F-4D97-AF65-F5344CB8AC3E}">
        <p14:creationId xmlns:p14="http://schemas.microsoft.com/office/powerpoint/2010/main" val="285395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0CF447F9-7351-B271-A831-B9B021A4F741}"/>
              </a:ext>
            </a:extLst>
          </p:cNvPr>
          <p:cNvSpPr txBox="1"/>
          <p:nvPr/>
        </p:nvSpPr>
        <p:spPr>
          <a:xfrm>
            <a:off x="1898771" y="840131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FFD27E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Memoria &amp; ECS</a:t>
            </a:r>
          </a:p>
        </p:txBody>
      </p:sp>
      <p:sp>
        <p:nvSpPr>
          <p:cNvPr id="10" name="Google Shape;295;p43">
            <a:extLst>
              <a:ext uri="{FF2B5EF4-FFF2-40B4-BE49-F238E27FC236}">
                <a16:creationId xmlns:a16="http://schemas.microsoft.com/office/drawing/2014/main" id="{80AAB4E8-8F54-1F1A-A2F3-10C5AB3E7BD0}"/>
              </a:ext>
            </a:extLst>
          </p:cNvPr>
          <p:cNvSpPr/>
          <p:nvPr/>
        </p:nvSpPr>
        <p:spPr>
          <a:xfrm>
            <a:off x="858724" y="1877234"/>
            <a:ext cx="10616996" cy="45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ro-RO" altLang="ko" sz="2000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Unde sunt păstrate componentele?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sz="2000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sz="20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sz="2000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Într-un registru!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sz="20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sz="20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" sz="2000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Sistemele nu dețin componente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altLang="ko" sz="2000" i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" sz="2000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Un array mare pentru fiecare tip de componentă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altLang="ko" sz="2000" i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altLang="ko" sz="2000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Se folosește de arhitectura modulară a ECS-urilor.</a:t>
            </a:r>
          </a:p>
        </p:txBody>
      </p:sp>
    </p:spTree>
    <p:extLst>
      <p:ext uri="{BB962C8B-B14F-4D97-AF65-F5344CB8AC3E}">
        <p14:creationId xmlns:p14="http://schemas.microsoft.com/office/powerpoint/2010/main" val="1830432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0CF447F9-7351-B271-A831-B9B021A4F741}"/>
              </a:ext>
            </a:extLst>
          </p:cNvPr>
          <p:cNvSpPr txBox="1"/>
          <p:nvPr/>
        </p:nvSpPr>
        <p:spPr>
          <a:xfrm>
            <a:off x="1898771" y="840131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rgbClr val="FFD27E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Cache-ul este esențial</a:t>
            </a:r>
          </a:p>
        </p:txBody>
      </p:sp>
      <p:sp>
        <p:nvSpPr>
          <p:cNvPr id="10" name="Google Shape;295;p43">
            <a:extLst>
              <a:ext uri="{FF2B5EF4-FFF2-40B4-BE49-F238E27FC236}">
                <a16:creationId xmlns:a16="http://schemas.microsoft.com/office/drawing/2014/main" id="{80AAB4E8-8F54-1F1A-A2F3-10C5AB3E7BD0}"/>
              </a:ext>
            </a:extLst>
          </p:cNvPr>
          <p:cNvSpPr/>
          <p:nvPr/>
        </p:nvSpPr>
        <p:spPr>
          <a:xfrm>
            <a:off x="858724" y="1877234"/>
            <a:ext cx="10891316" cy="45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Când </a:t>
            </a:r>
            <a:r>
              <a:rPr lang="en-US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“</a:t>
            </a: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distrugem</a:t>
            </a:r>
            <a:r>
              <a:rPr lang="en-US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”</a:t>
            </a: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 o Entitate trebuie să distrugem toate </a:t>
            </a: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componentele </a:t>
            </a:r>
            <a:endParaRPr lang="en-US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acesteia</a:t>
            </a: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Mai </a:t>
            </a:r>
            <a:r>
              <a:rPr lang="en-US" altLang="ko" sz="2000" b="1" dirty="0" err="1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multe</a:t>
            </a:r>
            <a:r>
              <a:rPr lang="en-US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 abord</a:t>
            </a: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ări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Păstrează în array-ul de componente </a:t>
            </a:r>
            <a:r>
              <a:rPr lang="ro-RO" altLang="ko" sz="2000" b="1" i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valorile ultimei entități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o-RO" altLang="ko" sz="2000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Greu de lucract cu indici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ro-RO" altLang="ko" sz="20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i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Marchează elementele ca fiind </a:t>
            </a:r>
            <a:r>
              <a:rPr lang="ro-RO" altLang="ko" sz="2000" b="1" i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rewritable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i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o-RO" altLang="ko" sz="2000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Pentru sisteme mari vor apărea probleme din cauza gesionării memoriei.</a:t>
            </a:r>
          </a:p>
          <a:p>
            <a:pPr lvl="2"/>
            <a:endParaRPr lang="ro-RO" altLang="ko" sz="20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841761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32E4B7AB-433E-8CBB-68F1-741EE42DB06A}"/>
              </a:ext>
            </a:extLst>
          </p:cNvPr>
          <p:cNvSpPr txBox="1"/>
          <p:nvPr/>
        </p:nvSpPr>
        <p:spPr>
          <a:xfrm>
            <a:off x="1898771" y="840131"/>
            <a:ext cx="8394458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 dirty="0">
                <a:solidFill>
                  <a:schemeClr val="bg1"/>
                </a:solidFill>
                <a:latin typeface="+mj-lt"/>
                <a:ea typeface="Poppins ExtraLight"/>
                <a:cs typeface="Poppins ExtraLight"/>
                <a:sym typeface="Poppins ExtraLight"/>
              </a:rPr>
              <a:t>Avantajele ECS-urilor</a:t>
            </a:r>
          </a:p>
        </p:txBody>
      </p:sp>
      <p:sp>
        <p:nvSpPr>
          <p:cNvPr id="3" name="Google Shape;295;p43">
            <a:extLst>
              <a:ext uri="{FF2B5EF4-FFF2-40B4-BE49-F238E27FC236}">
                <a16:creationId xmlns:a16="http://schemas.microsoft.com/office/drawing/2014/main" id="{F002C87C-7085-070B-6C52-C3484C70BC97}"/>
              </a:ext>
            </a:extLst>
          </p:cNvPr>
          <p:cNvSpPr/>
          <p:nvPr/>
        </p:nvSpPr>
        <p:spPr>
          <a:xfrm>
            <a:off x="637279" y="1165307"/>
            <a:ext cx="10760064" cy="53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Complexitate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Codul jocurilor are tendința de a </a:t>
            </a: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crește</a:t>
            </a: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 exponențial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Complexitatea arhitecturii ECS nu crește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Ușor de întreținut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Customizare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În jocuri se întâmplă multe operații </a:t>
            </a: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dinamice</a:t>
            </a: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Adaugare/ Eliminare de Componente </a:t>
            </a: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pentru a schimba comportamentul Entităților.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ECS-urile sunt </a:t>
            </a:r>
            <a:r>
              <a:rPr lang="ro-RO" altLang="ko" sz="2000" b="1" dirty="0">
                <a:solidFill>
                  <a:srgbClr val="FF4E68"/>
                </a:solidFill>
                <a:latin typeface="Poppins Black"/>
                <a:ea typeface="Poppins Black"/>
                <a:cs typeface="Poppins Black"/>
                <a:sym typeface="Poppins Black"/>
              </a:rPr>
              <a:t>foarte modulare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altLang="ko" sz="2000" b="1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Pot folosi memoria foarte eficient</a:t>
            </a:r>
            <a:endParaRPr lang="ro-RO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o-RO" altLang="ko" sz="2000" b="1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lvl="1"/>
            <a:endParaRPr lang="ro-RO" altLang="ko" sz="2000" b="1" dirty="0">
              <a:solidFill>
                <a:srgbClr val="FF4E6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1307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7"/>
          <p:cNvSpPr txBox="1"/>
          <p:nvPr/>
        </p:nvSpPr>
        <p:spPr>
          <a:xfrm>
            <a:off x="704849" y="948132"/>
            <a:ext cx="8314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" sz="3200" kern="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Bibliografie/ Resurse</a:t>
            </a:r>
            <a:endParaRPr sz="3200" kern="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89" name="Google Shape;789;p107"/>
          <p:cNvSpPr txBox="1"/>
          <p:nvPr/>
        </p:nvSpPr>
        <p:spPr>
          <a:xfrm>
            <a:off x="704833" y="1897267"/>
            <a:ext cx="5769200" cy="8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ro-RO" altLang="ko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Programarea Jocurilor Video (PJV)</a:t>
            </a:r>
          </a:p>
          <a:p>
            <a:pPr defTabSz="1219170" latinLnBrk="0">
              <a:buClr>
                <a:srgbClr val="000000"/>
              </a:buClr>
            </a:pP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https://ocw.cs.pub.ro/courses/pjv</a:t>
            </a:r>
            <a:endParaRPr sz="1867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0" name="Google Shape;790;p107"/>
          <p:cNvSpPr txBox="1"/>
          <p:nvPr/>
        </p:nvSpPr>
        <p:spPr>
          <a:xfrm>
            <a:off x="704832" y="2792901"/>
            <a:ext cx="6441465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CPSC 427 VIDEO GAME PROGRAMMING</a:t>
            </a:r>
            <a:br>
              <a:rPr lang="en-US" altLang="ko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</a:br>
            <a:r>
              <a:rPr lang="en-US" altLang="ko" sz="1867" u="sng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https://www.cs.ubc.ca/~rhodin/2021_2022_CPSC_427/</a:t>
            </a:r>
            <a:endParaRPr lang="en-US"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790;p107">
            <a:extLst>
              <a:ext uri="{FF2B5EF4-FFF2-40B4-BE49-F238E27FC236}">
                <a16:creationId xmlns:a16="http://schemas.microsoft.com/office/drawing/2014/main" id="{08784E37-D637-98CC-FBFD-C1861F650DC9}"/>
              </a:ext>
            </a:extLst>
          </p:cNvPr>
          <p:cNvSpPr txBox="1"/>
          <p:nvPr/>
        </p:nvSpPr>
        <p:spPr>
          <a:xfrm>
            <a:off x="704831" y="3774792"/>
            <a:ext cx="6441465" cy="8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Entity Component System Overview in 7 Minutes</a:t>
            </a:r>
            <a:endParaRPr lang="ro-RO" altLang="ko"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https://www.youtube.com/watch?v=2rW7ALyHaas</a:t>
            </a:r>
            <a:endParaRPr lang="en-US" sz="1867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90;p107">
            <a:extLst>
              <a:ext uri="{FF2B5EF4-FFF2-40B4-BE49-F238E27FC236}">
                <a16:creationId xmlns:a16="http://schemas.microsoft.com/office/drawing/2014/main" id="{3476D6B3-2048-8C20-C184-93C7F49C3C2C}"/>
              </a:ext>
            </a:extLst>
          </p:cNvPr>
          <p:cNvSpPr txBox="1"/>
          <p:nvPr/>
        </p:nvSpPr>
        <p:spPr>
          <a:xfrm>
            <a:off x="704830" y="4811037"/>
            <a:ext cx="6441465" cy="8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Entity Component System | Game Engine series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https://www.youtube.com/watch?v=Z-CILn2w9K0</a:t>
            </a:r>
            <a:endParaRPr lang="en-US" sz="1867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70">
            <a:extLst>
              <a:ext uri="{FF2B5EF4-FFF2-40B4-BE49-F238E27FC236}">
                <a16:creationId xmlns:a16="http://schemas.microsoft.com/office/drawing/2014/main" id="{5F6303E3-4F84-B295-63CE-9AA05808A131}"/>
              </a:ext>
            </a:extLst>
          </p:cNvPr>
          <p:cNvSpPr txBox="1"/>
          <p:nvPr/>
        </p:nvSpPr>
        <p:spPr>
          <a:xfrm>
            <a:off x="2867100" y="688556"/>
            <a:ext cx="64578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altLang="ko" sz="21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Introducere</a:t>
            </a:r>
            <a:endParaRPr lang="ro-RO" altLang="ko" sz="2100" dirty="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3" name="Picture Placeholder 7" descr="Game engine architecture&#10;">
            <a:extLst>
              <a:ext uri="{FF2B5EF4-FFF2-40B4-BE49-F238E27FC236}">
                <a16:creationId xmlns:a16="http://schemas.microsoft.com/office/drawing/2014/main" id="{90A2F727-F07F-1428-ED1F-D43960276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 b="3501"/>
          <a:stretch>
            <a:fillRect/>
          </a:stretch>
        </p:blipFill>
        <p:spPr>
          <a:xfrm>
            <a:off x="3373508" y="83464"/>
            <a:ext cx="5444984" cy="66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4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8ED8D2-B95B-1065-5ADB-2CFFC00FC8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7" r="2711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284E0-BBED-2F68-FB4D-7DDA828DF4A0}"/>
              </a:ext>
            </a:extLst>
          </p:cNvPr>
          <p:cNvSpPr txBox="1"/>
          <p:nvPr/>
        </p:nvSpPr>
        <p:spPr>
          <a:xfrm>
            <a:off x="848624" y="2049713"/>
            <a:ext cx="4179418" cy="25853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o-RO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Aplicațiile de simulare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BBBF5-9BD0-3824-0A6B-6CD2C08C1FFD}"/>
              </a:ext>
            </a:extLst>
          </p:cNvPr>
          <p:cNvSpPr txBox="1"/>
          <p:nvPr/>
        </p:nvSpPr>
        <p:spPr>
          <a:xfrm>
            <a:off x="6276991" y="2696043"/>
            <a:ext cx="469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dirty="0">
                <a:solidFill>
                  <a:srgbClr val="40007A"/>
                </a:solidFill>
                <a:latin typeface="+mj-lt"/>
              </a:rPr>
              <a:t>Generează imagini sau valori realiste ale unor fenomene simulate.</a:t>
            </a:r>
            <a:endParaRPr lang="en-US" altLang="ko-KR" dirty="0">
              <a:solidFill>
                <a:srgbClr val="40007A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B06BD-A8D6-9960-19C6-0540F125F97D}"/>
              </a:ext>
            </a:extLst>
          </p:cNvPr>
          <p:cNvSpPr txBox="1"/>
          <p:nvPr/>
        </p:nvSpPr>
        <p:spPr>
          <a:xfrm>
            <a:off x="6264657" y="3601251"/>
            <a:ext cx="4698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o-RO" altLang="ko-KR" sz="1400" dirty="0">
                <a:solidFill>
                  <a:srgbClr val="40007A"/>
                </a:solidFill>
              </a:rPr>
              <a:t>În cazul jocurilor video, se dorește generarea unor imagini care sunt afișate pe ecran constant.</a:t>
            </a:r>
            <a:endParaRPr lang="en-US" altLang="ko-KR" sz="1400" dirty="0">
              <a:solidFill>
                <a:srgbClr val="40007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ED17D-F5EF-AE7B-E04A-7E01796411C4}"/>
              </a:ext>
            </a:extLst>
          </p:cNvPr>
          <p:cNvSpPr txBox="1"/>
          <p:nvPr/>
        </p:nvSpPr>
        <p:spPr>
          <a:xfrm>
            <a:off x="6264657" y="1359948"/>
            <a:ext cx="4711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3200" dirty="0">
                <a:solidFill>
                  <a:srgbClr val="40007A"/>
                </a:solidFill>
                <a:latin typeface="+mj-lt"/>
                <a:cs typeface="Arial" panose="020B0604020202020204" pitchFamily="34" charset="0"/>
              </a:rPr>
              <a:t>Sunt programe software complexe</a:t>
            </a:r>
            <a:endParaRPr lang="ko-KR" altLang="en-US" sz="3200" dirty="0">
              <a:solidFill>
                <a:srgbClr val="40007A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0" name="그룹 417">
            <a:extLst>
              <a:ext uri="{FF2B5EF4-FFF2-40B4-BE49-F238E27FC236}">
                <a16:creationId xmlns:a16="http://schemas.microsoft.com/office/drawing/2014/main" id="{12226197-9BEA-C3A8-9193-CA4629BE8CCC}"/>
              </a:ext>
            </a:extLst>
          </p:cNvPr>
          <p:cNvGrpSpPr/>
          <p:nvPr/>
        </p:nvGrpSpPr>
        <p:grpSpPr>
          <a:xfrm>
            <a:off x="10605606" y="1974265"/>
            <a:ext cx="370354" cy="394893"/>
            <a:chOff x="2765098" y="2243423"/>
            <a:chExt cx="390525" cy="364617"/>
          </a:xfrm>
          <a:solidFill>
            <a:srgbClr val="40007A"/>
          </a:solidFill>
        </p:grpSpPr>
        <p:sp>
          <p:nvSpPr>
            <p:cNvPr id="11" name="자유형: 도형 418">
              <a:extLst>
                <a:ext uri="{FF2B5EF4-FFF2-40B4-BE49-F238E27FC236}">
                  <a16:creationId xmlns:a16="http://schemas.microsoft.com/office/drawing/2014/main" id="{AC653854-FB7C-561D-1CF4-D41B56F1BC1F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19">
              <a:extLst>
                <a:ext uri="{FF2B5EF4-FFF2-40B4-BE49-F238E27FC236}">
                  <a16:creationId xmlns:a16="http://schemas.microsoft.com/office/drawing/2014/main" id="{105934FA-5350-9D73-2D23-B8496ACC6C2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420">
              <a:extLst>
                <a:ext uri="{FF2B5EF4-FFF2-40B4-BE49-F238E27FC236}">
                  <a16:creationId xmlns:a16="http://schemas.microsoft.com/office/drawing/2014/main" id="{5D5E7AF5-CDA5-DFF9-EA0F-D69B8FDDA7B5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" name="그룹 337">
            <a:extLst>
              <a:ext uri="{FF2B5EF4-FFF2-40B4-BE49-F238E27FC236}">
                <a16:creationId xmlns:a16="http://schemas.microsoft.com/office/drawing/2014/main" id="{32CA0C30-61C8-39B1-48A4-686D2512B4F8}"/>
              </a:ext>
            </a:extLst>
          </p:cNvPr>
          <p:cNvGrpSpPr/>
          <p:nvPr/>
        </p:nvGrpSpPr>
        <p:grpSpPr>
          <a:xfrm>
            <a:off x="9898085" y="3019208"/>
            <a:ext cx="390620" cy="333375"/>
            <a:chOff x="6126185" y="3592734"/>
            <a:chExt cx="390620" cy="333375"/>
          </a:xfrm>
          <a:solidFill>
            <a:srgbClr val="40007A"/>
          </a:solidFill>
        </p:grpSpPr>
        <p:sp>
          <p:nvSpPr>
            <p:cNvPr id="15" name="자유형: 도형 338">
              <a:extLst>
                <a:ext uri="{FF2B5EF4-FFF2-40B4-BE49-F238E27FC236}">
                  <a16:creationId xmlns:a16="http://schemas.microsoft.com/office/drawing/2014/main" id="{C5CCF0DE-1FD6-F087-12BC-B9B3E6C470CC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339">
              <a:extLst>
                <a:ext uri="{FF2B5EF4-FFF2-40B4-BE49-F238E27FC236}">
                  <a16:creationId xmlns:a16="http://schemas.microsoft.com/office/drawing/2014/main" id="{26D943A5-09E1-C122-6BB1-FDEBDBC1C9D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340">
              <a:extLst>
                <a:ext uri="{FF2B5EF4-FFF2-40B4-BE49-F238E27FC236}">
                  <a16:creationId xmlns:a16="http://schemas.microsoft.com/office/drawing/2014/main" id="{5E7A39E9-9F1C-B827-2545-2CB6D32A80AC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208FDB-6CBF-25FD-BA19-58ADCFD9D0BF}"/>
              </a:ext>
            </a:extLst>
          </p:cNvPr>
          <p:cNvSpPr txBox="1"/>
          <p:nvPr/>
        </p:nvSpPr>
        <p:spPr>
          <a:xfrm>
            <a:off x="6264658" y="4314834"/>
            <a:ext cx="4698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dirty="0">
                <a:solidFill>
                  <a:srgbClr val="40007A"/>
                </a:solidFill>
                <a:latin typeface="+mj-lt"/>
              </a:rPr>
              <a:t>În general, acestea rulează în timp real, generând minim 25 de cadre pe secundă</a:t>
            </a:r>
            <a:endParaRPr lang="en-US" altLang="ko-KR" dirty="0">
              <a:solidFill>
                <a:srgbClr val="40007A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9A8BB-A153-A599-E3D9-1B0DC501E169}"/>
              </a:ext>
            </a:extLst>
          </p:cNvPr>
          <p:cNvSpPr txBox="1"/>
          <p:nvPr/>
        </p:nvSpPr>
        <p:spPr>
          <a:xfrm>
            <a:off x="6276991" y="5357339"/>
            <a:ext cx="4698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o-RO" altLang="ko-KR" sz="1400" dirty="0">
                <a:solidFill>
                  <a:srgbClr val="40007A"/>
                </a:solidFill>
              </a:rPr>
              <a:t>În cazul jocurilor video, această condiție este aproape mereu necesară.</a:t>
            </a:r>
            <a:endParaRPr lang="en-US" altLang="ko-KR" sz="1400" dirty="0">
              <a:solidFill>
                <a:srgbClr val="40007A"/>
              </a:solidFill>
            </a:endParaRPr>
          </a:p>
        </p:txBody>
      </p:sp>
      <p:grpSp>
        <p:nvGrpSpPr>
          <p:cNvPr id="20" name="그룹 16">
            <a:extLst>
              <a:ext uri="{FF2B5EF4-FFF2-40B4-BE49-F238E27FC236}">
                <a16:creationId xmlns:a16="http://schemas.microsoft.com/office/drawing/2014/main" id="{09D889BF-C8B3-36EE-513F-20F994448D69}"/>
              </a:ext>
            </a:extLst>
          </p:cNvPr>
          <p:cNvGrpSpPr/>
          <p:nvPr/>
        </p:nvGrpSpPr>
        <p:grpSpPr>
          <a:xfrm>
            <a:off x="7478618" y="4897702"/>
            <a:ext cx="385886" cy="266700"/>
            <a:chOff x="8144247" y="4296431"/>
            <a:chExt cx="385886" cy="266700"/>
          </a:xfrm>
          <a:solidFill>
            <a:srgbClr val="40007A"/>
          </a:solidFill>
        </p:grpSpPr>
        <p:sp>
          <p:nvSpPr>
            <p:cNvPr id="21" name="자유형: 도형 17">
              <a:extLst>
                <a:ext uri="{FF2B5EF4-FFF2-40B4-BE49-F238E27FC236}">
                  <a16:creationId xmlns:a16="http://schemas.microsoft.com/office/drawing/2014/main" id="{8DFDA2BF-249B-0CDA-C485-F4CA4C80F644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8">
              <a:extLst>
                <a:ext uri="{FF2B5EF4-FFF2-40B4-BE49-F238E27FC236}">
                  <a16:creationId xmlns:a16="http://schemas.microsoft.com/office/drawing/2014/main" id="{E3E5F6BD-BDF0-B5C5-253E-447ED8D83C5D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9">
              <a:extLst>
                <a:ext uri="{FF2B5EF4-FFF2-40B4-BE49-F238E27FC236}">
                  <a16:creationId xmlns:a16="http://schemas.microsoft.com/office/drawing/2014/main" id="{392FD1F1-95DC-C5DC-E5D5-4DC829710CE3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0">
              <a:extLst>
                <a:ext uri="{FF2B5EF4-FFF2-40B4-BE49-F238E27FC236}">
                  <a16:creationId xmlns:a16="http://schemas.microsoft.com/office/drawing/2014/main" id="{FDBC60BC-D41B-AFF6-DE3F-910B3BAB21AF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37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ExtraLight">
      <a:majorFont>
        <a:latin typeface="Poppins Black"/>
        <a:ea typeface="Arial Unicode MS"/>
        <a:cs typeface=""/>
      </a:majorFont>
      <a:minorFont>
        <a:latin typeface="Poppins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700FC"/>
        </a:solidFill>
        <a:ln>
          <a:noFill/>
        </a:ln>
        <a:effectLst/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655E90E23DB45A35E312869EAB70C" ma:contentTypeVersion="15" ma:contentTypeDescription="Create a new document." ma:contentTypeScope="" ma:versionID="859ddf11cf67f62df637c4bf6b5f68ca">
  <xsd:schema xmlns:xsd="http://www.w3.org/2001/XMLSchema" xmlns:xs="http://www.w3.org/2001/XMLSchema" xmlns:p="http://schemas.microsoft.com/office/2006/metadata/properties" xmlns:ns2="6542b54f-c0f1-4b82-bc46-0913bc82c8dd" xmlns:ns3="c42e73a5-f932-4a72-9ffd-308b419d53e2" targetNamespace="http://schemas.microsoft.com/office/2006/metadata/properties" ma:root="true" ma:fieldsID="f772713a8576ff7ff3b070381a2c78b1" ns2:_="" ns3:_="">
    <xsd:import namespace="6542b54f-c0f1-4b82-bc46-0913bc82c8dd"/>
    <xsd:import namespace="c42e73a5-f932-4a72-9ffd-308b419d5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2b54f-c0f1-4b82-bc46-0913bc82c8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2e73a5-f932-4a72-9ffd-308b419d5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09814d2-67f2-4ec7-91ba-2a4323741572}" ma:internalName="TaxCatchAll" ma:showField="CatchAllData" ma:web="c42e73a5-f932-4a72-9ffd-308b419d53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42b54f-c0f1-4b82-bc46-0913bc82c8dd">
      <Terms xmlns="http://schemas.microsoft.com/office/infopath/2007/PartnerControls"/>
    </lcf76f155ced4ddcb4097134ff3c332f>
    <TaxCatchAll xmlns="c42e73a5-f932-4a72-9ffd-308b419d53e2" xsi:nil="true"/>
  </documentManagement>
</p:properties>
</file>

<file path=customXml/itemProps1.xml><?xml version="1.0" encoding="utf-8"?>
<ds:datastoreItem xmlns:ds="http://schemas.openxmlformats.org/officeDocument/2006/customXml" ds:itemID="{45A3B047-0FAB-40F0-864B-B03A1BA76D27}"/>
</file>

<file path=customXml/itemProps2.xml><?xml version="1.0" encoding="utf-8"?>
<ds:datastoreItem xmlns:ds="http://schemas.openxmlformats.org/officeDocument/2006/customXml" ds:itemID="{07D22CFC-1E1B-4175-B000-8762291D6C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F76DF7-78F6-4103-98F3-965E8FBB197A}">
  <ds:schemaRefs>
    <ds:schemaRef ds:uri="http://schemas.microsoft.com/office/2006/metadata/properties"/>
    <ds:schemaRef ds:uri="http://schemas.openxmlformats.org/package/2006/metadata/core-properties"/>
    <ds:schemaRef ds:uri="1d6a3371-fffc-4e58-8933-905b830745c0"/>
    <ds:schemaRef ds:uri="http://purl.org/dc/terms/"/>
    <ds:schemaRef ds:uri="http://schemas.microsoft.com/office/2006/documentManagement/types"/>
    <ds:schemaRef ds:uri="http://purl.org/dc/elements/1.1/"/>
    <ds:schemaRef ds:uri="fc6ac72b-dcaa-4981-9a84-7cec0c57f4ca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3990</TotalTime>
  <Words>2815</Words>
  <Application>Microsoft Office PowerPoint</Application>
  <PresentationFormat>Widescreen</PresentationFormat>
  <Paragraphs>889</Paragraphs>
  <Slides>74</Slides>
  <Notes>3</Notes>
  <HiddenSlides>0</HiddenSlides>
  <MMClips>8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PPTMON theme</vt:lpstr>
      <vt:lpstr>1_PPTMON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Silviu STĂNCIOIU (134175)</cp:lastModifiedBy>
  <cp:revision>264</cp:revision>
  <dcterms:created xsi:type="dcterms:W3CDTF">2019-04-06T05:20:47Z</dcterms:created>
  <dcterms:modified xsi:type="dcterms:W3CDTF">2023-02-26T20:36:31Z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0x010100602655E90E23DB45A35E312869EAB70C</vt:lpwstr>
  </property>
</Properties>
</file>